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7" r:id="rId2"/>
    <p:sldId id="271" r:id="rId3"/>
    <p:sldId id="256" r:id="rId4"/>
    <p:sldId id="294" r:id="rId5"/>
    <p:sldId id="264" r:id="rId6"/>
    <p:sldId id="263" r:id="rId7"/>
    <p:sldId id="279" r:id="rId8"/>
    <p:sldId id="283" r:id="rId9"/>
    <p:sldId id="276" r:id="rId10"/>
    <p:sldId id="280" r:id="rId11"/>
    <p:sldId id="292" r:id="rId12"/>
    <p:sldId id="290" r:id="rId13"/>
    <p:sldId id="295" r:id="rId14"/>
    <p:sldId id="293" r:id="rId15"/>
    <p:sldId id="289" r:id="rId16"/>
    <p:sldId id="273" r:id="rId17"/>
    <p:sldId id="259" r:id="rId18"/>
    <p:sldId id="270" r:id="rId19"/>
    <p:sldId id="277" r:id="rId20"/>
    <p:sldId id="281" r:id="rId21"/>
    <p:sldId id="265" r:id="rId22"/>
    <p:sldId id="296" r:id="rId23"/>
    <p:sldId id="282" r:id="rId24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BA0E10-2E97-4DAC-9DCB-A2EAFEDACEC2}" v="2" dt="2021-04-09T07:50:17.8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ddels stil 2 –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9339B-E3CC-467D-B82B-B8D30F1D68CA}" type="datetimeFigureOut">
              <a:rPr lang="nb-NO" smtClean="0"/>
              <a:t>09.05.2021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4E909-E56E-4A7B-AFA5-FD3C4F0576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905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4E909-E56E-4A7B-AFA5-FD3C4F0576E9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2037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Eidsvågtraversen er en godt bevart hemmelighet – realisering av disse planene åpner for at flere vil oppdage denne fantastiske turopplevelsen, en Romsdalseggen </a:t>
            </a:r>
            <a:r>
              <a:rPr lang="nb-NO" dirty="0" err="1"/>
              <a:t>light</a:t>
            </a:r>
            <a:r>
              <a:rPr lang="nb-NO" dirty="0"/>
              <a:t>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4E909-E56E-4A7B-AFA5-FD3C4F0576E9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311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Ja, vi skal bruke sherpaer. Vi har god tro på at vi - under visse forutsetninger – vil kunne oppleve at disse fantastiske fagfolkene vil kunne gjøre underverker med gneis fra Meisal Steinbrudd – å gjøre gråstein til gull!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4E909-E56E-4A7B-AFA5-FD3C4F0576E9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7089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4E909-E56E-4A7B-AFA5-FD3C4F0576E9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290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Store deler av stien ligger innenfor Prestaksla Naturreservat. Vernet i 2010 og utvidet i 2016. Et naturreservat er den strengeste vernekategorien i Norge – her er det strengt tatt ikke lov å gjøre noen form for inngrep. Men vernebestemmelsene åpner for å søke om dispensasjon for å gjøre tilretteleggende tiltak. Fylkesmannen i M&amp;R er vernemyndighet. Vi har søkt om dispensasjon.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4E909-E56E-4A7B-AFA5-FD3C4F0576E9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7882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 ble påpekt fra Molde kommune at området er skredutsatt, og vi fikk derfor utarbeidet en skredrapport.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4E909-E56E-4A7B-AFA5-FD3C4F0576E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7075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Hvordan er situasjonen i dag? Store erosjonsskader –gjørmete og glatt, snublefeller i form av blottlagte røtter. Det er dette </a:t>
            </a:r>
            <a:r>
              <a:rPr lang="nb-NO" dirty="0" err="1"/>
              <a:t>turbokforfatter</a:t>
            </a:r>
            <a:r>
              <a:rPr lang="nb-NO" dirty="0"/>
              <a:t> Kai Olsen har pekt på, fulgt opp i leder i RB – som mange turstier også i vår region sliter med. VI VIL GJØRE NOE MED DET!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4E909-E56E-4A7B-AFA5-FD3C4F0576E9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4927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HVA SKAL VI SÅ GJØRE? Vi skal tilrettelegge ved å drenere, gruslegge, legge klopper og bygge steintrapper. Enkelte partier skal vi flytte </a:t>
            </a:r>
            <a:r>
              <a:rPr lang="nb-NO" dirty="0" err="1"/>
              <a:t>stitraséen</a:t>
            </a:r>
            <a:r>
              <a:rPr lang="nb-NO" dirty="0"/>
              <a:t>. 	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4E909-E56E-4A7B-AFA5-FD3C4F0576E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0610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Sammen med firmaet STIBYGGJAREN AS har vi laget en relativt detaljert tiltaksplan. Men mange av tiltakene kan ikke detaljplanlegges – mange løsninger må vi overlate til arbeidsfolket å finne. «BÅTEN BLIR TIL MENS MAN ROR!» I planen er det vel foreslått nærmere 40 tiltakspunkt innenfor 10 strekninger.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4E909-E56E-4A7B-AFA5-FD3C4F0576E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5039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har fått mange verbale klapp på skuldra – ett av dem fra VISIT NORDVEST.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4E909-E56E-4A7B-AFA5-FD3C4F0576E9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932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«Enn om vi </a:t>
            </a:r>
            <a:r>
              <a:rPr lang="nb-NO" dirty="0" err="1"/>
              <a:t>klædde</a:t>
            </a:r>
            <a:r>
              <a:rPr lang="nb-NO" dirty="0"/>
              <a:t> fjellet – det er nærmest historien om Prestaksla Naturreservat, om å ta vare på opprinnelig vegetasjon!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4E909-E56E-4A7B-AFA5-FD3C4F0576E9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2256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00FF6A-1E33-4957-A877-F82AC0DB7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159D6AE-AA76-4660-8957-DD48D3E4E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CFF813-9A27-411F-9208-309A14C4A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1571B6A-897C-4B0C-A2A4-A65FEC28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365A34D-79E5-4D5B-B759-DED44C91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280E-37DD-4415-9DC4-53E4312255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2148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F5AF88-166B-44D0-94BC-1A4A00D0A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E93576B-B578-40B7-A0E0-6A036569F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2C16C0B-EFBD-45D2-826C-4E83F78C8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99800BE-CD66-4129-8F4A-BFC67883C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F8F3389-7EFD-4C93-9F59-F282FDEE1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280E-37DD-4415-9DC4-53E4312255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5971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CB187B6-363A-4DBA-841D-ED0D2DFA90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029EA17-7FEF-4AA1-9E46-38D994561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3B9FA4D-BDA1-467A-BACB-9184649D0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CB9FFC7-2778-4D63-9F68-DE3B5B0F2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2D98C1-CD1C-4482-A578-7C880A39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280E-37DD-4415-9DC4-53E4312255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3006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A62483-F17D-4E01-800E-381219460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4E3E4D-8174-448D-B10A-BDE526B55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346E89-0CB6-438F-A1BC-D9092A3C9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4FC9D30-0E4E-4F02-8727-2B287890D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C9FF5E8-7511-4D94-9C11-B077F708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280E-37DD-4415-9DC4-53E4312255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4260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E7BEDC-4A7D-4810-95AF-E7A01C6F7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8602BCF-8DD3-4820-878E-3A7567ABE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D13011A-DF5F-418A-8C34-A046F39AF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AC47DCD-66E0-4FE8-AE21-0FEF891CB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D6D2E52-7F1E-44FB-9903-2EA9C341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280E-37DD-4415-9DC4-53E4312255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9448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6525EC-EF60-4563-9108-F49011EA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39CED8-11D7-4864-BB94-F8AD2BC14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3F025FF-F774-4825-9970-DF7F3D101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DEA3BC9-4D26-4F41-BD9C-3A7308BF6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98F7163-71CD-4639-BCB1-A892E7A3A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22E1B45-10E5-46FC-907D-16660107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280E-37DD-4415-9DC4-53E4312255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2245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4E56FB-9929-4A17-8656-D1FB29C60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D41764A-91BA-4262-928C-046C4D940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F9C7587-E233-467F-B903-42DD822AA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C232ABE-18B9-45C2-9FEE-2C89B6F7D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0B1930A-5B03-41E5-B3FE-AD5E0AEB9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B163920-CF26-48EE-A218-C5023202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A94F490-89B3-48B9-9823-9DE21E7A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3C13217-42BC-431C-86EF-714E0A304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280E-37DD-4415-9DC4-53E4312255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900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4FE063-AD0E-4D85-A8C8-5DBBEB214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B54C586-C065-4B6D-A83F-34C1A0EDD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A2E85BD-2614-4A1D-A7CF-DACE150CF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470A9A-3495-4638-97D7-1D0B369C1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280E-37DD-4415-9DC4-53E4312255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7823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C68A219-D4E7-4589-AEF7-CC427CCB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CDD89A7-9B1D-47E7-9B11-8247C808F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E70B96B-4DC6-4BA6-9048-91181A111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280E-37DD-4415-9DC4-53E4312255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469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0E91D6-1B19-4599-AC78-A0D536F9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29F67B-4E25-42E9-BFB5-57CF20F1C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386E6C9-E452-4B44-95AA-70FBF98A7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712001F-AA15-4ACB-8761-9797FD00D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C65CD6D-1344-4F59-89F7-88EA5A88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3524E98-37FD-4DED-BC4D-14FC268B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280E-37DD-4415-9DC4-53E4312255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150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1F5D14-8BF0-46F2-9C11-2D370C721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52A61BC-ADFC-4880-B6ED-8A8C204C7A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C65D581-FC22-444A-ACF1-264C6753A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618E3F8-9B38-4E5E-8A03-F40873D89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2A7623A-8D02-424E-B287-02B48A404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C58A194-E4A5-4386-80EF-296B6CAA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280E-37DD-4415-9DC4-53E4312255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500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3D26C87-67D0-40DA-A891-C3AB337AC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D4CBD7C-63BC-4AE8-97F8-7FC0C53D2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97DF183-830B-49A1-BF02-27B86AC57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17.12.2020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321B2E0-973A-4DBE-8CBE-25289EA61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51FA773-E272-4D40-B92D-754A6A9F9A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B280E-37DD-4415-9DC4-53E4312255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1983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fjell, natur, stein, utendørs&#10;&#10;Automatisk generert beskrivelse">
            <a:extLst>
              <a:ext uri="{FF2B5EF4-FFF2-40B4-BE49-F238E27FC236}">
                <a16:creationId xmlns:a16="http://schemas.microsoft.com/office/drawing/2014/main" id="{173018F4-F2C0-4519-AC46-F50FBDFD21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8311A99-59C4-4EDA-AB67-9F70D89CF393}"/>
              </a:ext>
            </a:extLst>
          </p:cNvPr>
          <p:cNvSpPr txBox="1"/>
          <p:nvPr/>
        </p:nvSpPr>
        <p:spPr>
          <a:xfrm>
            <a:off x="6743731" y="4353698"/>
            <a:ext cx="54482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TURSTI TIL </a:t>
            </a:r>
            <a:r>
              <a:rPr lang="nb-NO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PRESTAKSLA</a:t>
            </a:r>
            <a:endParaRPr lang="nb-NO" sz="5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nb-NO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Presentasjon for Romsdalsbanken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00AE358B-9676-41B0-907B-126AA95C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60B88C5-5925-4BA3-B2FC-28F07D966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  <p:pic>
        <p:nvPicPr>
          <p:cNvPr id="4" name="Bilde 3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AC88289A-E737-4F88-92DC-9A2124668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980" y="319088"/>
            <a:ext cx="1207557" cy="153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9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Bilde 6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0F105D25-AC25-4700-A213-D9B737C99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b="598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4F285AA-FA01-48D1-9DBD-F5A261653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n-NO">
                <a:solidFill>
                  <a:srgbClr val="FFFFFF"/>
                </a:solidFill>
              </a:rPr>
              <a:t>Orientering for Romsdalsbanken 09.04.2021</a:t>
            </a:r>
            <a:endParaRPr lang="nb-NO">
              <a:solidFill>
                <a:srgbClr val="FFFFFF"/>
              </a:solidFill>
            </a:endParaRP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962AD76-6BD4-4EF8-ADAA-79969EB9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</p:spTree>
    <p:extLst>
      <p:ext uri="{BB962C8B-B14F-4D97-AF65-F5344CB8AC3E}">
        <p14:creationId xmlns:p14="http://schemas.microsoft.com/office/powerpoint/2010/main" val="3163488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7" descr="Et bilde som inneholder utendørs, tre, snø, person&#10;&#10;Automatisk generert beskrivelse">
            <a:extLst>
              <a:ext uri="{FF2B5EF4-FFF2-40B4-BE49-F238E27FC236}">
                <a16:creationId xmlns:a16="http://schemas.microsoft.com/office/drawing/2014/main" id="{C4EC542D-D7BD-4940-BBF8-7514FE71F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0" b="1"/>
          <a:stretch/>
        </p:blipFill>
        <p:spPr>
          <a:xfrm rot="5400000">
            <a:off x="5565619" y="231924"/>
            <a:ext cx="6858000" cy="6394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9CDFAA12-9403-4745-9F9D-A5A16CA5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89" y="568170"/>
            <a:ext cx="6120881" cy="13787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Nøkkeltall</a:t>
            </a: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for </a:t>
            </a:r>
            <a:r>
              <a:rPr lang="en-US" sz="4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prosjektet</a:t>
            </a:r>
            <a:endParaRPr 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6605461-5103-4C90-BE2C-D034E2FEE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590" y="2201662"/>
            <a:ext cx="6394152" cy="49110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00050" indent="-342900">
              <a:buBlip>
                <a:blip r:embed="rId4"/>
              </a:buBlip>
            </a:pPr>
            <a:r>
              <a:rPr lang="en-US" sz="2000" dirty="0" err="1">
                <a:solidFill>
                  <a:srgbClr val="000000"/>
                </a:solidFill>
              </a:rPr>
              <a:t>Området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fra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Teppingsmyra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til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varden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på</a:t>
            </a:r>
            <a:r>
              <a:rPr lang="en-US" sz="2000" dirty="0">
                <a:solidFill>
                  <a:srgbClr val="000000"/>
                </a:solidFill>
              </a:rPr>
              <a:t> 609 </a:t>
            </a:r>
            <a:r>
              <a:rPr lang="en-US" sz="2000" dirty="0" err="1">
                <a:solidFill>
                  <a:srgbClr val="000000"/>
                </a:solidFill>
              </a:rPr>
              <a:t>moh</a:t>
            </a:r>
            <a:endParaRPr lang="en-US" sz="2000" dirty="0">
              <a:solidFill>
                <a:srgbClr val="000000"/>
              </a:solidFill>
            </a:endParaRPr>
          </a:p>
          <a:p>
            <a:pPr marL="400050" indent="-342900">
              <a:buBlip>
                <a:blip r:embed="rId4"/>
              </a:buBlip>
            </a:pPr>
            <a:r>
              <a:rPr lang="en-US" sz="2000" dirty="0">
                <a:solidFill>
                  <a:srgbClr val="000000"/>
                </a:solidFill>
              </a:rPr>
              <a:t>Ca. 1,5 km med </a:t>
            </a:r>
            <a:r>
              <a:rPr lang="en-US" sz="2000" dirty="0" err="1">
                <a:solidFill>
                  <a:srgbClr val="000000"/>
                </a:solidFill>
              </a:rPr>
              <a:t>steintrapper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og</a:t>
            </a:r>
            <a:r>
              <a:rPr lang="en-US" sz="2000" dirty="0">
                <a:solidFill>
                  <a:srgbClr val="000000"/>
                </a:solidFill>
              </a:rPr>
              <a:t> –</a:t>
            </a:r>
            <a:r>
              <a:rPr lang="en-US" sz="2000" dirty="0" err="1">
                <a:solidFill>
                  <a:srgbClr val="000000"/>
                </a:solidFill>
              </a:rPr>
              <a:t>klopper</a:t>
            </a:r>
            <a:endParaRPr lang="en-US" sz="2000" dirty="0">
              <a:solidFill>
                <a:srgbClr val="000000"/>
              </a:solidFill>
            </a:endParaRPr>
          </a:p>
          <a:p>
            <a:pPr marL="400050" indent="-342900">
              <a:buBlip>
                <a:blip r:embed="rId4"/>
              </a:buBlip>
            </a:pPr>
            <a:r>
              <a:rPr lang="en-US" sz="2000" dirty="0" err="1">
                <a:solidFill>
                  <a:srgbClr val="000000"/>
                </a:solidFill>
              </a:rPr>
              <a:t>Planlagt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til</a:t>
            </a:r>
            <a:r>
              <a:rPr lang="en-US" sz="2000" dirty="0">
                <a:solidFill>
                  <a:srgbClr val="000000"/>
                </a:solidFill>
              </a:rPr>
              <a:t> fem </a:t>
            </a:r>
            <a:r>
              <a:rPr lang="en-US" sz="2000" dirty="0" err="1">
                <a:solidFill>
                  <a:srgbClr val="000000"/>
                </a:solidFill>
              </a:rPr>
              <a:t>kvile</a:t>
            </a:r>
            <a:r>
              <a:rPr lang="en-US" sz="2000" dirty="0">
                <a:solidFill>
                  <a:srgbClr val="000000"/>
                </a:solidFill>
              </a:rPr>
              <a:t>-/</a:t>
            </a:r>
            <a:r>
              <a:rPr lang="en-US" sz="2000" dirty="0" err="1">
                <a:solidFill>
                  <a:srgbClr val="000000"/>
                </a:solidFill>
              </a:rPr>
              <a:t>utsiktsplasser</a:t>
            </a:r>
            <a:endParaRPr lang="en-US" sz="2000" dirty="0">
              <a:solidFill>
                <a:srgbClr val="000000"/>
              </a:solidFill>
            </a:endParaRPr>
          </a:p>
          <a:p>
            <a:pPr marL="400050" indent="-342900">
              <a:buBlip>
                <a:blip r:embed="rId4"/>
              </a:buBlip>
            </a:pPr>
            <a:r>
              <a:rPr lang="en-US" sz="2000" dirty="0">
                <a:solidFill>
                  <a:srgbClr val="000000"/>
                </a:solidFill>
              </a:rPr>
              <a:t>Ca. 400 </a:t>
            </a:r>
            <a:r>
              <a:rPr lang="en-US" sz="2000" dirty="0" err="1">
                <a:solidFill>
                  <a:srgbClr val="000000"/>
                </a:solidFill>
              </a:rPr>
              <a:t>tonn</a:t>
            </a:r>
            <a:r>
              <a:rPr lang="en-US" sz="2000" dirty="0">
                <a:solidFill>
                  <a:srgbClr val="000000"/>
                </a:solidFill>
              </a:rPr>
              <a:t> med stein(!) </a:t>
            </a:r>
            <a:r>
              <a:rPr lang="en-US" sz="2000" dirty="0" err="1">
                <a:solidFill>
                  <a:srgbClr val="000000"/>
                </a:solidFill>
              </a:rPr>
              <a:t>skal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fraktes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opp</a:t>
            </a:r>
            <a:endParaRPr lang="en-US" sz="2000" dirty="0">
              <a:solidFill>
                <a:srgbClr val="000000"/>
              </a:solidFill>
            </a:endParaRPr>
          </a:p>
          <a:p>
            <a:pPr marL="400050" indent="-342900">
              <a:buBlip>
                <a:blip r:embed="rId4"/>
              </a:buBlip>
            </a:pPr>
            <a:r>
              <a:rPr lang="en-US" sz="2000" dirty="0" err="1">
                <a:solidFill>
                  <a:srgbClr val="000000"/>
                </a:solidFill>
              </a:rPr>
              <a:t>Tilsvarer</a:t>
            </a:r>
            <a:r>
              <a:rPr lang="en-US" sz="2000" dirty="0">
                <a:solidFill>
                  <a:srgbClr val="000000"/>
                </a:solidFill>
              </a:rPr>
              <a:t> 500 </a:t>
            </a:r>
            <a:r>
              <a:rPr lang="en-US" sz="2000" dirty="0" err="1">
                <a:solidFill>
                  <a:srgbClr val="000000"/>
                </a:solidFill>
              </a:rPr>
              <a:t>hiv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fra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lunneplassen</a:t>
            </a:r>
            <a:r>
              <a:rPr lang="en-US" sz="2000" dirty="0">
                <a:solidFill>
                  <a:srgbClr val="000000"/>
                </a:solidFill>
              </a:rPr>
              <a:t> med </a:t>
            </a:r>
            <a:r>
              <a:rPr lang="en-US" sz="2000" dirty="0" err="1">
                <a:solidFill>
                  <a:srgbClr val="000000"/>
                </a:solidFill>
              </a:rPr>
              <a:t>helikopter</a:t>
            </a:r>
            <a:endParaRPr lang="en-US" sz="2000" dirty="0">
              <a:solidFill>
                <a:srgbClr val="000000"/>
              </a:solidFill>
            </a:endParaRPr>
          </a:p>
          <a:p>
            <a:pPr marL="400050" indent="-342900">
              <a:buBlip>
                <a:blip r:embed="rId4"/>
              </a:buBlip>
            </a:pPr>
            <a:r>
              <a:rPr lang="en-US" sz="2000" dirty="0" err="1">
                <a:solidFill>
                  <a:srgbClr val="000000"/>
                </a:solidFill>
              </a:rPr>
              <a:t>Antall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arbeidstimer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beregnet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til</a:t>
            </a:r>
            <a:r>
              <a:rPr lang="en-US" sz="2000" dirty="0">
                <a:solidFill>
                  <a:srgbClr val="000000"/>
                </a:solidFill>
              </a:rPr>
              <a:t> 3000</a:t>
            </a:r>
          </a:p>
          <a:p>
            <a:pPr marL="400050" indent="-342900">
              <a:buBlip>
                <a:blip r:embed="rId4"/>
              </a:buBlip>
            </a:pPr>
            <a:r>
              <a:rPr lang="en-US" sz="2000" dirty="0" err="1">
                <a:solidFill>
                  <a:srgbClr val="000000"/>
                </a:solidFill>
              </a:rPr>
              <a:t>Sherpaene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arbeider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arbeidslag</a:t>
            </a:r>
            <a:r>
              <a:rPr lang="en-US" sz="2000" dirty="0">
                <a:solidFill>
                  <a:srgbClr val="000000"/>
                </a:solidFill>
              </a:rPr>
              <a:t> á fire </a:t>
            </a:r>
            <a:r>
              <a:rPr lang="en-US" sz="2000" dirty="0" err="1">
                <a:solidFill>
                  <a:srgbClr val="000000"/>
                </a:solidFill>
              </a:rPr>
              <a:t>personer</a:t>
            </a:r>
            <a:endParaRPr lang="en-US" sz="2000" dirty="0">
              <a:solidFill>
                <a:srgbClr val="000000"/>
              </a:solidFill>
            </a:endParaRPr>
          </a:p>
          <a:p>
            <a:pPr marL="400050" indent="-342900">
              <a:buBlip>
                <a:blip r:embed="rId4"/>
              </a:buBlip>
            </a:pPr>
            <a:r>
              <a:rPr lang="en-US" sz="2000" dirty="0" err="1">
                <a:solidFill>
                  <a:srgbClr val="000000"/>
                </a:solidFill>
              </a:rPr>
              <a:t>Prosjektperioden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anslås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til</a:t>
            </a:r>
            <a:r>
              <a:rPr lang="en-US" sz="2000" dirty="0">
                <a:solidFill>
                  <a:srgbClr val="000000"/>
                </a:solidFill>
              </a:rPr>
              <a:t> ca. 3 </a:t>
            </a:r>
            <a:r>
              <a:rPr lang="en-US" sz="2000" dirty="0" err="1">
                <a:solidFill>
                  <a:srgbClr val="000000"/>
                </a:solidFill>
              </a:rPr>
              <a:t>måneder</a:t>
            </a:r>
            <a:endParaRPr lang="en-US" sz="2000" dirty="0">
              <a:solidFill>
                <a:srgbClr val="000000"/>
              </a:solidFill>
            </a:endParaRPr>
          </a:p>
          <a:p>
            <a:pPr marL="57150"/>
            <a:endParaRPr lang="en-US" sz="2000" dirty="0">
              <a:solidFill>
                <a:srgbClr val="000000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C7D7B8F-F84C-4CAA-AA13-FB2D4C45F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srgbClr val="898989"/>
                </a:solidFill>
                <a:latin typeface="Calibri" panose="020F0502020204030204"/>
                <a:ea typeface="+mn-ea"/>
                <a:cs typeface="+mn-cs"/>
              </a:rPr>
              <a:t>Orientering for Romsdalsbanken 09.04.2021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6AED2C0-3F16-452F-8C1C-94582C01B8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4138" y="6223702"/>
            <a:ext cx="3108065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nb-NO" sz="1100">
                <a:solidFill>
                  <a:srgbClr val="FFFFFF"/>
                </a:solidFill>
                <a:latin typeface="Calibri" panose="020F0502020204030204"/>
              </a:rPr>
              <a:t>17.12.2020</a:t>
            </a:r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9820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5CC382-FD11-4880-88D0-B2AE65CC8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5351"/>
          </a:xfrm>
        </p:spPr>
        <p:txBody>
          <a:bodyPr/>
          <a:lstStyle/>
          <a:p>
            <a:r>
              <a:rPr lang="nb-NO" sz="4400" dirty="0">
                <a:latin typeface="Arial Rounded MT Bold" panose="020F0704030504030204" pitchFamily="34" charset="0"/>
              </a:rPr>
              <a:t>Investeringsbudsjett – 1. byggetrinn</a:t>
            </a:r>
            <a:endParaRPr lang="nb-NO" dirty="0"/>
          </a:p>
        </p:txBody>
      </p:sp>
      <p:graphicFrame>
        <p:nvGraphicFramePr>
          <p:cNvPr id="6" name="Tabell 6">
            <a:extLst>
              <a:ext uri="{FF2B5EF4-FFF2-40B4-BE49-F238E27FC236}">
                <a16:creationId xmlns:a16="http://schemas.microsoft.com/office/drawing/2014/main" id="{F67102DD-A68B-4006-A3FF-D67A88F26A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04141"/>
              </p:ext>
            </p:extLst>
          </p:nvPr>
        </p:nvGraphicFramePr>
        <p:xfrm>
          <a:off x="838200" y="1310476"/>
          <a:ext cx="10515600" cy="49333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69066">
                  <a:extLst>
                    <a:ext uri="{9D8B030D-6E8A-4147-A177-3AD203B41FA5}">
                      <a16:colId xmlns:a16="http://schemas.microsoft.com/office/drawing/2014/main" val="3057717886"/>
                    </a:ext>
                  </a:extLst>
                </a:gridCol>
                <a:gridCol w="4404220">
                  <a:extLst>
                    <a:ext uri="{9D8B030D-6E8A-4147-A177-3AD203B41FA5}">
                      <a16:colId xmlns:a16="http://schemas.microsoft.com/office/drawing/2014/main" val="4080907408"/>
                    </a:ext>
                  </a:extLst>
                </a:gridCol>
                <a:gridCol w="1585520">
                  <a:extLst>
                    <a:ext uri="{9D8B030D-6E8A-4147-A177-3AD203B41FA5}">
                      <a16:colId xmlns:a16="http://schemas.microsoft.com/office/drawing/2014/main" val="1727216809"/>
                    </a:ext>
                  </a:extLst>
                </a:gridCol>
                <a:gridCol w="1756794">
                  <a:extLst>
                    <a:ext uri="{9D8B030D-6E8A-4147-A177-3AD203B41FA5}">
                      <a16:colId xmlns:a16="http://schemas.microsoft.com/office/drawing/2014/main" val="2591660599"/>
                    </a:ext>
                  </a:extLst>
                </a:gridCol>
              </a:tblGrid>
              <a:tr h="379492">
                <a:tc>
                  <a:txBody>
                    <a:bodyPr/>
                    <a:lstStyle/>
                    <a:p>
                      <a:r>
                        <a:rPr lang="nb-NO" dirty="0"/>
                        <a:t>POST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SPESIFIKASJON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BELØP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%-VIS ANDEL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0271059"/>
                  </a:ext>
                </a:extLst>
              </a:tr>
              <a:tr h="37949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Rigg og drift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Kjøring, kost og losji, opp og nedrigging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Kr      160 000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4,8 %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87061222"/>
                  </a:ext>
                </a:extLst>
              </a:tr>
              <a:tr h="37949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Kjøp av stein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400 tonn inklusiv transport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Kr      410 000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12,2 %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067763"/>
                  </a:ext>
                </a:extLst>
              </a:tr>
              <a:tr h="37949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Kjøp av grus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Grus til toppdekke og drenering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Kr        78 000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2,3 %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63221324"/>
                  </a:ext>
                </a:extLst>
              </a:tr>
              <a:tr h="37949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Helikoptertransport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500 hiv, rundslings og big-bags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Kr      400 000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11,9 %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5097233"/>
                  </a:ext>
                </a:extLst>
              </a:tr>
              <a:tr h="37949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Steinarbeid 3000 timer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3000 timer à kr. 520</a:t>
                      </a:r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Kr   1 560 000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46,5 %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6250802"/>
                  </a:ext>
                </a:extLst>
              </a:tr>
              <a:tr h="37949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Graving, transport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Drenering, skogrydding, støttetjenester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Kr      210 000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6,3 %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0196510"/>
                  </a:ext>
                </a:extLst>
              </a:tr>
              <a:tr h="37949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Administrasjon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Regnskapstjenester, aut.regnskapsfører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Kr        15 785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0,5 %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3596462"/>
                  </a:ext>
                </a:extLst>
              </a:tr>
              <a:tr h="37949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Konsulenttjenester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Geolog, bygningskonsulent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Kr        48 300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1,4 %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5055031"/>
                  </a:ext>
                </a:extLst>
              </a:tr>
              <a:tr h="37949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Offentlige gebyr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Byggesaksgebyr mv.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Kr        31 900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1,0 %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24386635"/>
                  </a:ext>
                </a:extLst>
              </a:tr>
              <a:tr h="37949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Planlegging, administrasjon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180 timer à kr. 450,-</a:t>
                      </a:r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Kr      109 800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3,3 %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8113249"/>
                  </a:ext>
                </a:extLst>
              </a:tr>
              <a:tr h="37949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nb-N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Margin – uforutsatte kostnader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Kr      332 915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9,9 %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2703212"/>
                  </a:ext>
                </a:extLst>
              </a:tr>
              <a:tr h="379492">
                <a:tc gridSpan="2"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Totale kostnader eksklusiv mva.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Kr  3 356 700</a:t>
                      </a:r>
                      <a:endParaRPr lang="nb-N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100,0 %</a:t>
                      </a:r>
                      <a:endParaRPr lang="nb-N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9001107"/>
                  </a:ext>
                </a:extLst>
              </a:tr>
            </a:tbl>
          </a:graphicData>
        </a:graphic>
      </p:graphicFrame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6DE93B2-7804-4E20-A452-6AA9A506E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B09EECC-A3E6-402C-835C-2B7E79F5C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3886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9DE21996-A9C5-4CF4-8F0F-9870A8F1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504" y="365126"/>
            <a:ext cx="6769745" cy="875846"/>
          </a:xfrm>
          <a:ln w="31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nb-NO" sz="4800" dirty="0">
                <a:latin typeface="Arial Rounded MT Bold" panose="020F0704030504030204" pitchFamily="34" charset="0"/>
              </a:rPr>
              <a:t>FINANSIERINGSPLAN</a:t>
            </a:r>
          </a:p>
        </p:txBody>
      </p:sp>
      <p:pic>
        <p:nvPicPr>
          <p:cNvPr id="11" name="Plassholder for innhold 10" descr="Et bilde som inneholder fjell, utendørs, natur, skråning&#10;&#10;Automatisk generert beskrivelse">
            <a:extLst>
              <a:ext uri="{FF2B5EF4-FFF2-40B4-BE49-F238E27FC236}">
                <a16:creationId xmlns:a16="http://schemas.microsoft.com/office/drawing/2014/main" id="{7B218DD8-4E73-420A-B374-CC67CF254A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3" y="365124"/>
            <a:ext cx="4494700" cy="5991225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CACAC96-EA8C-44DC-A31A-8E2ADF2B8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8DB48F6-04EC-41CE-B03E-7889A4DFA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 dirty="0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ECED2B75-EA35-4124-A7F8-F4C6559126F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62661113"/>
              </p:ext>
            </p:extLst>
          </p:nvPr>
        </p:nvGraphicFramePr>
        <p:xfrm>
          <a:off x="4961299" y="1358019"/>
          <a:ext cx="6757949" cy="4998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024">
                  <a:extLst>
                    <a:ext uri="{9D8B030D-6E8A-4147-A177-3AD203B41FA5}">
                      <a16:colId xmlns:a16="http://schemas.microsoft.com/office/drawing/2014/main" val="3346636837"/>
                    </a:ext>
                  </a:extLst>
                </a:gridCol>
                <a:gridCol w="1466661">
                  <a:extLst>
                    <a:ext uri="{9D8B030D-6E8A-4147-A177-3AD203B41FA5}">
                      <a16:colId xmlns:a16="http://schemas.microsoft.com/office/drawing/2014/main" val="361468516"/>
                    </a:ext>
                  </a:extLst>
                </a:gridCol>
                <a:gridCol w="1054828">
                  <a:extLst>
                    <a:ext uri="{9D8B030D-6E8A-4147-A177-3AD203B41FA5}">
                      <a16:colId xmlns:a16="http://schemas.microsoft.com/office/drawing/2014/main" val="3909326560"/>
                    </a:ext>
                  </a:extLst>
                </a:gridCol>
                <a:gridCol w="1692436">
                  <a:extLst>
                    <a:ext uri="{9D8B030D-6E8A-4147-A177-3AD203B41FA5}">
                      <a16:colId xmlns:a16="http://schemas.microsoft.com/office/drawing/2014/main" val="3846029628"/>
                    </a:ext>
                  </a:extLst>
                </a:gridCol>
              </a:tblGrid>
              <a:tr h="555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SPESIFIKASJON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BELØP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%-VIS ANDEL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/>
                        <a:t>STATUS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6558561"/>
                  </a:ext>
                </a:extLst>
              </a:tr>
              <a:tr h="5553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Egenkapital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Kr.     200 000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dirty="0"/>
                        <a:t>Stadfestet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8262342"/>
                  </a:ext>
                </a:extLst>
              </a:tr>
              <a:tr h="555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GassROR IKS - tilskudd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Kr.     750 000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dirty="0"/>
                        <a:t>Innvilget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901328"/>
                  </a:ext>
                </a:extLst>
              </a:tr>
              <a:tr h="5553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Kraftfondet - tilskudd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Kr.     750 000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dirty="0"/>
                        <a:t>Innvilget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4185128"/>
                  </a:ext>
                </a:extLst>
              </a:tr>
              <a:tr h="555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Langfjorden Hyttefelt AS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Kr.     100 000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Innvilget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8470839"/>
                  </a:ext>
                </a:extLst>
              </a:tr>
              <a:tr h="555370">
                <a:tc>
                  <a:txBody>
                    <a:bodyPr/>
                    <a:lstStyle/>
                    <a:p>
                      <a:r>
                        <a:rPr lang="nb-NO" dirty="0"/>
                        <a:t>Istad Kraft 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Kr.    100 000</a:t>
                      </a:r>
                      <a:endParaRPr lang="nb-N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Innvilget</a:t>
                      </a:r>
                      <a:endParaRPr lang="nb-NO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0287102"/>
                  </a:ext>
                </a:extLst>
              </a:tr>
              <a:tr h="555370">
                <a:tc>
                  <a:txBody>
                    <a:bodyPr/>
                    <a:lstStyle/>
                    <a:p>
                      <a:r>
                        <a:rPr lang="nb-NO" dirty="0"/>
                        <a:t>Romsdalsbanken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Kr.    100 000</a:t>
                      </a:r>
                      <a:endParaRPr lang="nb-N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Innvilget</a:t>
                      </a:r>
                      <a:endParaRPr lang="nb-NO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181380"/>
                  </a:ext>
                </a:extLst>
              </a:tr>
              <a:tr h="555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Spillemidler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kr     1 854 000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Søknad sendt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1893366"/>
                  </a:ext>
                </a:extLst>
              </a:tr>
              <a:tr h="555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SAMLET FINANSIERING</a:t>
                      </a:r>
                      <a:endParaRPr lang="nb-NO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kr     3 854 000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100 %</a:t>
                      </a:r>
                      <a:endParaRPr lang="nb-NO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24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88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lassholder for innhold 9" descr="Et bilde som inneholder kart&#10;&#10;Automatisk generert beskrivelse">
            <a:extLst>
              <a:ext uri="{FF2B5EF4-FFF2-40B4-BE49-F238E27FC236}">
                <a16:creationId xmlns:a16="http://schemas.microsoft.com/office/drawing/2014/main" id="{80024A36-7956-4DCA-BA8F-9123C43967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8" name="Plassholder for innhold 7" descr="Et bilde som inneholder utendørs, gress, rød, sopp&#10;&#10;Automatisk generert beskrivelse">
            <a:extLst>
              <a:ext uri="{FF2B5EF4-FFF2-40B4-BE49-F238E27FC236}">
                <a16:creationId xmlns:a16="http://schemas.microsoft.com/office/drawing/2014/main" id="{18583155-E24F-4039-9804-02D518AE15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" b="10499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CA2E66D-4C0B-447F-9E51-3153CB766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STIMERKING PÅGÅR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BFA9020-E78D-4538-9143-6993788F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01458" y="5626100"/>
            <a:ext cx="256881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17.12.2020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2A1FDDD-FB99-449D-AA45-C163C15D4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01458" y="5991225"/>
            <a:ext cx="2568811" cy="36512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r">
              <a:spcAft>
                <a:spcPts val="600"/>
              </a:spcAft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Orientering for Romsdalsbanken 09.04.2021</a:t>
            </a:r>
          </a:p>
        </p:txBody>
      </p:sp>
    </p:spTree>
    <p:extLst>
      <p:ext uri="{BB962C8B-B14F-4D97-AF65-F5344CB8AC3E}">
        <p14:creationId xmlns:p14="http://schemas.microsoft.com/office/powerpoint/2010/main" val="4231520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Bilde 14" descr="Et bilde som inneholder fjell, utendørs, stein, natur&#10;&#10;Automatisk generert beskrivelse">
            <a:extLst>
              <a:ext uri="{FF2B5EF4-FFF2-40B4-BE49-F238E27FC236}">
                <a16:creationId xmlns:a16="http://schemas.microsoft.com/office/drawing/2014/main" id="{4B3A0076-E156-4B00-B497-8C60853649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CD521DB-A36E-41FE-9DE7-3395878BA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17.12.2020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211789A-CB8A-4ED6-B712-0910CA467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n-NO">
                <a:solidFill>
                  <a:srgbClr val="FFFFFF"/>
                </a:solidFill>
              </a:rPr>
              <a:t>Orientering for Romsdalsbanken 09.04.2021</a:t>
            </a:r>
            <a:endParaRPr lang="nb-NO">
              <a:solidFill>
                <a:srgbClr val="FFFFFF"/>
              </a:solidFill>
            </a:endParaRPr>
          </a:p>
        </p:txBody>
      </p:sp>
      <p:pic>
        <p:nvPicPr>
          <p:cNvPr id="17" name="Bilde 16" descr="Et bilde som inneholder skilt, tallerken, blå&#10;&#10;Automatisk generert beskrivelse">
            <a:extLst>
              <a:ext uri="{FF2B5EF4-FFF2-40B4-BE49-F238E27FC236}">
                <a16:creationId xmlns:a16="http://schemas.microsoft.com/office/drawing/2014/main" id="{1C8D4C16-7482-4588-82E6-F381DD4B4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" y="284247"/>
            <a:ext cx="2632746" cy="601144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E7A1F9DD-95FC-430B-AEB6-D2B9D404CC68}"/>
              </a:ext>
            </a:extLst>
          </p:cNvPr>
          <p:cNvSpPr txBox="1"/>
          <p:nvPr/>
        </p:nvSpPr>
        <p:spPr>
          <a:xfrm>
            <a:off x="187390" y="1021916"/>
            <a:ext cx="3772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i="1" dirty="0">
                <a:solidFill>
                  <a:schemeClr val="bg1"/>
                </a:solidFill>
              </a:rPr>
              <a:t>«- Ringvirkninger av denne type tilrettelegging og fokus, bygger opp under vår hovedmålsetting; økt tilreising, økt oppholdstid og større verdiskaping, ikke bare lokalt, men i hele regionen -!»</a:t>
            </a:r>
            <a:endParaRPr lang="nb-NO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91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3C646126-4AE1-4712-A974-C9D05D1AC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95" y="629266"/>
            <a:ext cx="3952074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 err="1">
                <a:latin typeface="Arial Rounded MT Bold" panose="020F0704030504030204" pitchFamily="34" charset="0"/>
              </a:rPr>
              <a:t>Synergi-effekter</a:t>
            </a:r>
            <a:r>
              <a:rPr lang="en-US" sz="4800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CE0F562-7C0E-4234-B5F8-0417DA1B1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65" y="2576830"/>
            <a:ext cx="4366727" cy="377952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400" dirty="0" err="1">
                <a:latin typeface="Arial Rounded MT Bold" panose="020F0704030504030204" pitchFamily="34" charset="0"/>
              </a:rPr>
              <a:t>Turstien</a:t>
            </a:r>
            <a:r>
              <a:rPr lang="en-US" sz="2400" dirty="0"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latin typeface="Arial Rounded MT Bold" panose="020F0704030504030204" pitchFamily="34" charset="0"/>
              </a:rPr>
              <a:t>til</a:t>
            </a:r>
            <a:r>
              <a:rPr lang="en-US" sz="2400" dirty="0">
                <a:latin typeface="Arial Rounded MT Bold" panose="020F0704030504030204" pitchFamily="34" charset="0"/>
              </a:rPr>
              <a:t> Prestaksla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Nesset Prestegard – museum </a:t>
            </a:r>
            <a:r>
              <a:rPr lang="en-US" sz="2400" dirty="0" err="1">
                <a:latin typeface="Arial Rounded MT Bold" panose="020F0704030504030204" pitchFamily="34" charset="0"/>
              </a:rPr>
              <a:t>og</a:t>
            </a:r>
            <a:r>
              <a:rPr lang="en-US" sz="2400" dirty="0"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latin typeface="Arial Rounded MT Bold" panose="020F0704030504030204" pitchFamily="34" charset="0"/>
              </a:rPr>
              <a:t>kultursenter</a:t>
            </a:r>
            <a:endParaRPr lang="en-US" sz="24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Prestneset </a:t>
            </a:r>
            <a:r>
              <a:rPr lang="en-US" sz="2400" dirty="0" err="1">
                <a:latin typeface="Arial Rounded MT Bold" panose="020F0704030504030204" pitchFamily="34" charset="0"/>
              </a:rPr>
              <a:t>Friluftsområde</a:t>
            </a:r>
            <a:endParaRPr lang="en-US" sz="2400" dirty="0">
              <a:latin typeface="Arial Rounded MT Bold" panose="020F0704030504030204" pitchFamily="34" charset="0"/>
            </a:endParaRPr>
          </a:p>
          <a:p>
            <a:r>
              <a:rPr lang="en-US" sz="2400" dirty="0" err="1">
                <a:latin typeface="Arial Rounded MT Bold" panose="020F0704030504030204" pitchFamily="34" charset="0"/>
              </a:rPr>
              <a:t>Skjæran</a:t>
            </a:r>
            <a:endParaRPr lang="en-US" sz="2400" dirty="0">
              <a:latin typeface="Arial Rounded MT Bold" panose="020F0704030504030204" pitchFamily="34" charset="0"/>
            </a:endParaRPr>
          </a:p>
          <a:p>
            <a:r>
              <a:rPr lang="en-US" sz="2400" dirty="0" err="1">
                <a:latin typeface="Arial Rounded MT Bold" panose="020F0704030504030204" pitchFamily="34" charset="0"/>
              </a:rPr>
              <a:t>Helleristningene</a:t>
            </a:r>
            <a:r>
              <a:rPr lang="en-US" sz="2400" dirty="0"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latin typeface="Arial Rounded MT Bold" panose="020F0704030504030204" pitchFamily="34" charset="0"/>
              </a:rPr>
              <a:t>på</a:t>
            </a:r>
            <a:r>
              <a:rPr lang="en-US" sz="2400" dirty="0">
                <a:latin typeface="Arial Rounded MT Bold" panose="020F0704030504030204" pitchFamily="34" charset="0"/>
              </a:rPr>
              <a:t> Bugge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Eidsvågtraversen</a:t>
            </a:r>
          </a:p>
          <a:p>
            <a:r>
              <a:rPr lang="en-US" sz="2400" dirty="0" err="1">
                <a:latin typeface="Arial Rounded MT Bold" panose="020F0704030504030204" pitchFamily="34" charset="0"/>
              </a:rPr>
              <a:t>Eidsvåg</a:t>
            </a:r>
            <a:r>
              <a:rPr lang="en-US" sz="2400" dirty="0"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latin typeface="Arial Rounded MT Bold" panose="020F0704030504030204" pitchFamily="34" charset="0"/>
              </a:rPr>
              <a:t>badeplass</a:t>
            </a:r>
            <a:endParaRPr lang="en-US" sz="24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Nesset </a:t>
            </a:r>
            <a:r>
              <a:rPr lang="en-US" sz="2400" dirty="0" err="1">
                <a:latin typeface="Arial Rounded MT Bold" panose="020F0704030504030204" pitchFamily="34" charset="0"/>
              </a:rPr>
              <a:t>Musikkfest</a:t>
            </a:r>
            <a:endParaRPr lang="en-US" sz="2400" dirty="0">
              <a:latin typeface="Arial Rounded MT Bold" panose="020F0704030504030204" pitchFamily="34" charset="0"/>
            </a:endParaRPr>
          </a:p>
          <a:p>
            <a:r>
              <a:rPr lang="en-US" sz="2400" dirty="0" err="1">
                <a:latin typeface="Arial Rounded MT Bold" panose="020F0704030504030204" pitchFamily="34" charset="0"/>
              </a:rPr>
              <a:t>Bjørnsonfestivalen</a:t>
            </a:r>
            <a:endParaRPr lang="en-US" sz="2400" dirty="0">
              <a:latin typeface="Arial Rounded MT Bold" panose="020F0704030504030204" pitchFamily="34" charset="0"/>
            </a:endParaRPr>
          </a:p>
          <a:p>
            <a:endParaRPr lang="en-US" sz="1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lassholder for innhold 9" descr="Et bilde som inneholder tekst&#10;&#10;Automatisk generert beskrivelse">
            <a:extLst>
              <a:ext uri="{FF2B5EF4-FFF2-40B4-BE49-F238E27FC236}">
                <a16:creationId xmlns:a16="http://schemas.microsoft.com/office/drawing/2014/main" id="{4DACD0D6-EFD9-4CA2-AAB4-B9008BB84F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6" b="2"/>
          <a:stretch/>
        </p:blipFill>
        <p:spPr>
          <a:xfrm>
            <a:off x="4886239" y="293615"/>
            <a:ext cx="6975711" cy="6199464"/>
          </a:xfrm>
          <a:prstGeom prst="rect">
            <a:avLst/>
          </a:prstGeom>
          <a:effectLst/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ABC20F4-2C52-442D-8AAE-A8D02DDC6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6048" y="6356350"/>
            <a:ext cx="662017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Orientering for Romsdalsbanken 09.04.2021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261A2A6-CE00-47BA-982E-BFC70012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</p:spTree>
    <p:extLst>
      <p:ext uri="{BB962C8B-B14F-4D97-AF65-F5344CB8AC3E}">
        <p14:creationId xmlns:p14="http://schemas.microsoft.com/office/powerpoint/2010/main" val="14093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 descr="Et bilde som inneholder person, mann, stående, har på seg&#10;&#10;Automatisk generert beskrivelse">
            <a:extLst>
              <a:ext uri="{FF2B5EF4-FFF2-40B4-BE49-F238E27FC236}">
                <a16:creationId xmlns:a16="http://schemas.microsoft.com/office/drawing/2014/main" id="{7B20D1F0-FE03-410F-B92A-942BE0C80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0" r="6609" b="-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5878076-F18E-4A70-98B4-B4245566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5811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latin typeface="Arial Rounded MT Bold" panose="020F0704030504030204" pitchFamily="34" charset="0"/>
              </a:rPr>
              <a:t>Historisk</a:t>
            </a:r>
            <a:r>
              <a:rPr lang="en-US" sz="4400" dirty="0">
                <a:latin typeface="Arial Rounded MT Bold" panose="020F0704030504030204" pitchFamily="34" charset="0"/>
              </a:rPr>
              <a:t> </a:t>
            </a:r>
            <a:r>
              <a:rPr lang="en-US" sz="4400" dirty="0" err="1">
                <a:latin typeface="Arial Rounded MT Bold" panose="020F0704030504030204" pitchFamily="34" charset="0"/>
              </a:rPr>
              <a:t>bakgrunn</a:t>
            </a:r>
            <a:endParaRPr lang="en-US" sz="4400" dirty="0">
              <a:latin typeface="Arial Rounded MT Bold" panose="020F07040305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B15430A-7E6B-4D82-ADB2-88196CACE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1727" y="2316480"/>
            <a:ext cx="6803140" cy="417639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Arial Rounded MT Bold" panose="020F0704030504030204" pitchFamily="34" charset="0"/>
              </a:rPr>
              <a:t>Stien</a:t>
            </a:r>
            <a:r>
              <a:rPr lang="en-US" sz="1800" dirty="0">
                <a:latin typeface="Arial Rounded MT Bold" panose="020F0704030504030204" pitchFamily="34" charset="0"/>
              </a:rPr>
              <a:t> </a:t>
            </a:r>
            <a:r>
              <a:rPr lang="en-US" sz="1800" dirty="0" err="1">
                <a:latin typeface="Arial Rounded MT Bold" panose="020F0704030504030204" pitchFamily="34" charset="0"/>
              </a:rPr>
              <a:t>til</a:t>
            </a:r>
            <a:r>
              <a:rPr lang="en-US" sz="1800" dirty="0">
                <a:latin typeface="Arial Rounded MT Bold" panose="020F0704030504030204" pitchFamily="34" charset="0"/>
              </a:rPr>
              <a:t> Prestaksla ligger i et «</a:t>
            </a:r>
            <a:r>
              <a:rPr lang="en-US" sz="1800" dirty="0" err="1">
                <a:latin typeface="Arial Rounded MT Bold" panose="020F0704030504030204" pitchFamily="34" charset="0"/>
              </a:rPr>
              <a:t>historietungt</a:t>
            </a:r>
            <a:r>
              <a:rPr lang="en-US" sz="1800" dirty="0">
                <a:latin typeface="Arial Rounded MT Bold" panose="020F0704030504030204" pitchFamily="34" charset="0"/>
              </a:rPr>
              <a:t>» </a:t>
            </a:r>
            <a:r>
              <a:rPr lang="en-US" sz="1800" dirty="0" err="1">
                <a:latin typeface="Arial Rounded MT Bold" panose="020F0704030504030204" pitchFamily="34" charset="0"/>
              </a:rPr>
              <a:t>område</a:t>
            </a:r>
            <a:r>
              <a:rPr lang="en-US" sz="1800" dirty="0">
                <a:latin typeface="Arial Rounded MT Bold" panose="020F0704030504030204" pitchFamily="34" charset="0"/>
              </a:rPr>
              <a:t> like </a:t>
            </a:r>
            <a:r>
              <a:rPr lang="en-US" sz="1800" dirty="0" err="1">
                <a:latin typeface="Arial Rounded MT Bold" panose="020F0704030504030204" pitchFamily="34" charset="0"/>
              </a:rPr>
              <a:t>ved</a:t>
            </a:r>
            <a:r>
              <a:rPr lang="en-US" sz="1800" dirty="0">
                <a:latin typeface="Arial Rounded MT Bold" panose="020F0704030504030204" pitchFamily="34" charset="0"/>
              </a:rPr>
              <a:t> Nesset Prestegard – </a:t>
            </a:r>
            <a:r>
              <a:rPr lang="en-US" sz="1800" dirty="0" err="1">
                <a:latin typeface="Arial Rounded MT Bold" panose="020F0704030504030204" pitchFamily="34" charset="0"/>
              </a:rPr>
              <a:t>nasjonalskalden</a:t>
            </a:r>
            <a:r>
              <a:rPr lang="en-US" sz="1800" dirty="0">
                <a:latin typeface="Arial Rounded MT Bold" panose="020F0704030504030204" pitchFamily="34" charset="0"/>
              </a:rPr>
              <a:t> </a:t>
            </a:r>
            <a:r>
              <a:rPr lang="en-US" sz="1800" dirty="0" err="1">
                <a:latin typeface="Arial Rounded MT Bold" panose="020F0704030504030204" pitchFamily="34" charset="0"/>
              </a:rPr>
              <a:t>Bjørnstjerne</a:t>
            </a:r>
            <a:r>
              <a:rPr lang="en-US" sz="1800" dirty="0">
                <a:latin typeface="Arial Rounded MT Bold" panose="020F0704030504030204" pitchFamily="34" charset="0"/>
              </a:rPr>
              <a:t> </a:t>
            </a:r>
            <a:r>
              <a:rPr lang="en-US" sz="1800" dirty="0" err="1">
                <a:latin typeface="Arial Rounded MT Bold" panose="020F0704030504030204" pitchFamily="34" charset="0"/>
              </a:rPr>
              <a:t>Bjørnsons</a:t>
            </a:r>
            <a:r>
              <a:rPr lang="en-US" sz="1800" dirty="0">
                <a:latin typeface="Arial Rounded MT Bold" panose="020F0704030504030204" pitchFamily="34" charset="0"/>
              </a:rPr>
              <a:t> </a:t>
            </a:r>
            <a:r>
              <a:rPr lang="en-US" sz="1800" dirty="0" err="1">
                <a:latin typeface="Arial Rounded MT Bold" panose="020F0704030504030204" pitchFamily="34" charset="0"/>
              </a:rPr>
              <a:t>barndomshjem</a:t>
            </a:r>
            <a:endParaRPr lang="en-US" sz="1800" dirty="0">
              <a:latin typeface="Arial Rounded MT Bold" panose="020F0704030504030204" pitchFamily="34" charset="0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Arial Rounded MT Bold" panose="020F0704030504030204" pitchFamily="34" charset="0"/>
              </a:rPr>
              <a:t>Området</a:t>
            </a:r>
            <a:r>
              <a:rPr lang="en-US" sz="1800" dirty="0">
                <a:latin typeface="Arial Rounded MT Bold" panose="020F0704030504030204" pitchFamily="34" charset="0"/>
              </a:rPr>
              <a:t> har </a:t>
            </a:r>
            <a:r>
              <a:rPr lang="en-US" sz="1800" dirty="0" err="1">
                <a:latin typeface="Arial Rounded MT Bold" panose="020F0704030504030204" pitchFamily="34" charset="0"/>
              </a:rPr>
              <a:t>tydeligvis</a:t>
            </a:r>
            <a:r>
              <a:rPr lang="en-US" sz="1800" dirty="0">
                <a:latin typeface="Arial Rounded MT Bold" panose="020F0704030504030204" pitchFamily="34" charset="0"/>
              </a:rPr>
              <a:t> </a:t>
            </a:r>
            <a:r>
              <a:rPr lang="en-US" sz="1800" dirty="0" err="1">
                <a:latin typeface="Arial Rounded MT Bold" panose="020F0704030504030204" pitchFamily="34" charset="0"/>
              </a:rPr>
              <a:t>inspirert</a:t>
            </a:r>
            <a:r>
              <a:rPr lang="en-US" sz="1800" dirty="0">
                <a:latin typeface="Arial Rounded MT Bold" panose="020F0704030504030204" pitchFamily="34" charset="0"/>
              </a:rPr>
              <a:t> BB – </a:t>
            </a:r>
            <a:r>
              <a:rPr lang="en-US" sz="1800" dirty="0" err="1">
                <a:latin typeface="Arial Rounded MT Bold" panose="020F0704030504030204" pitchFamily="34" charset="0"/>
              </a:rPr>
              <a:t>noe</a:t>
            </a:r>
            <a:r>
              <a:rPr lang="en-US" sz="1800" dirty="0">
                <a:latin typeface="Arial Rounded MT Bold" panose="020F0704030504030204" pitchFamily="34" charset="0"/>
              </a:rPr>
              <a:t> </a:t>
            </a:r>
            <a:r>
              <a:rPr lang="en-US" sz="1800" dirty="0" err="1">
                <a:latin typeface="Arial Rounded MT Bold" panose="020F0704030504030204" pitchFamily="34" charset="0"/>
              </a:rPr>
              <a:t>en</a:t>
            </a:r>
            <a:r>
              <a:rPr lang="en-US" sz="1800" dirty="0">
                <a:latin typeface="Arial Rounded MT Bold" panose="020F0704030504030204" pitchFamily="34" charset="0"/>
              </a:rPr>
              <a:t> </a:t>
            </a:r>
            <a:r>
              <a:rPr lang="en-US" sz="1800" dirty="0" err="1">
                <a:latin typeface="Arial Rounded MT Bold" panose="020F0704030504030204" pitchFamily="34" charset="0"/>
              </a:rPr>
              <a:t>kan</a:t>
            </a:r>
            <a:r>
              <a:rPr lang="en-US" sz="1800" dirty="0">
                <a:latin typeface="Arial Rounded MT Bold" panose="020F0704030504030204" pitchFamily="34" charset="0"/>
              </a:rPr>
              <a:t> se </a:t>
            </a:r>
            <a:r>
              <a:rPr lang="en-US" sz="1800" dirty="0" err="1">
                <a:latin typeface="Arial Rounded MT Bold" panose="020F0704030504030204" pitchFamily="34" charset="0"/>
              </a:rPr>
              <a:t>igjen</a:t>
            </a:r>
            <a:r>
              <a:rPr lang="en-US" sz="1800" dirty="0">
                <a:latin typeface="Arial Rounded MT Bold" panose="020F0704030504030204" pitchFamily="34" charset="0"/>
              </a:rPr>
              <a:t> </a:t>
            </a:r>
            <a:r>
              <a:rPr lang="en-US" sz="1800" dirty="0" err="1">
                <a:latin typeface="Arial Rounded MT Bold" panose="020F0704030504030204" pitchFamily="34" charset="0"/>
              </a:rPr>
              <a:t>i</a:t>
            </a:r>
            <a:r>
              <a:rPr lang="en-US" sz="1800" dirty="0">
                <a:latin typeface="Arial Rounded MT Bold" panose="020F0704030504030204" pitchFamily="34" charset="0"/>
              </a:rPr>
              <a:t> </a:t>
            </a:r>
            <a:r>
              <a:rPr lang="en-US" sz="1800" dirty="0" err="1">
                <a:latin typeface="Arial Rounded MT Bold" panose="020F0704030504030204" pitchFamily="34" charset="0"/>
              </a:rPr>
              <a:t>bondefortellinger</a:t>
            </a:r>
            <a:r>
              <a:rPr lang="en-US" sz="1800" dirty="0">
                <a:latin typeface="Arial Rounded MT Bold" panose="020F0704030504030204" pitchFamily="34" charset="0"/>
              </a:rPr>
              <a:t> </a:t>
            </a:r>
            <a:r>
              <a:rPr lang="en-US" sz="1800" dirty="0" err="1">
                <a:latin typeface="Arial Rounded MT Bold" panose="020F0704030504030204" pitchFamily="34" charset="0"/>
              </a:rPr>
              <a:t>som</a:t>
            </a:r>
            <a:endParaRPr lang="en-US" sz="1800" dirty="0">
              <a:latin typeface="Arial Rounded MT Bold" panose="020F0704030504030204" pitchFamily="34" charset="0"/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 Rounded MT Bold" panose="020F0704030504030204" pitchFamily="34" charset="0"/>
              </a:rPr>
              <a:t>«</a:t>
            </a:r>
            <a:r>
              <a:rPr lang="en-US" sz="1600" i="1" dirty="0" err="1">
                <a:latin typeface="Arial Rounded MT Bold" panose="020F0704030504030204" pitchFamily="34" charset="0"/>
              </a:rPr>
              <a:t>En</a:t>
            </a:r>
            <a:r>
              <a:rPr lang="en-US" sz="1600" i="1" dirty="0">
                <a:latin typeface="Arial Rounded MT Bold" panose="020F0704030504030204" pitchFamily="34" charset="0"/>
              </a:rPr>
              <a:t> glad </a:t>
            </a:r>
            <a:r>
              <a:rPr lang="en-US" sz="1600" i="1" dirty="0" err="1">
                <a:latin typeface="Arial Rounded MT Bold" panose="020F0704030504030204" pitchFamily="34" charset="0"/>
              </a:rPr>
              <a:t>gutt</a:t>
            </a:r>
            <a:r>
              <a:rPr lang="en-US" sz="1600" i="1" dirty="0">
                <a:latin typeface="Arial Rounded MT Bold" panose="020F0704030504030204" pitchFamily="34" charset="0"/>
              </a:rPr>
              <a:t>»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 Rounded MT Bold" panose="020F0704030504030204" pitchFamily="34" charset="0"/>
              </a:rPr>
              <a:t>“</a:t>
            </a:r>
            <a:r>
              <a:rPr lang="en-US" sz="1600" i="1" dirty="0" err="1">
                <a:latin typeface="Arial Rounded MT Bold" panose="020F0704030504030204" pitchFamily="34" charset="0"/>
              </a:rPr>
              <a:t>Blakken</a:t>
            </a:r>
            <a:r>
              <a:rPr lang="en-US" sz="1600" i="1" dirty="0">
                <a:latin typeface="Arial Rounded MT Bold" panose="020F0704030504030204" pitchFamily="34" charset="0"/>
              </a:rPr>
              <a:t>”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 Rounded MT Bold" panose="020F0704030504030204" pitchFamily="34" charset="0"/>
              </a:rPr>
              <a:t>«</a:t>
            </a:r>
            <a:r>
              <a:rPr lang="en-US" sz="1600" i="1" dirty="0" err="1">
                <a:latin typeface="Arial Rounded MT Bold" panose="020F0704030504030204" pitchFamily="34" charset="0"/>
              </a:rPr>
              <a:t>Faderen</a:t>
            </a:r>
            <a:r>
              <a:rPr lang="en-US" sz="1600" i="1" dirty="0">
                <a:latin typeface="Arial Rounded MT Bold" panose="020F0704030504030204" pitchFamily="34" charset="0"/>
              </a:rPr>
              <a:t>»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 Rounded MT Bold" panose="020F0704030504030204" pitchFamily="34" charset="0"/>
              </a:rPr>
              <a:t>“Et </a:t>
            </a:r>
            <a:r>
              <a:rPr lang="en-US" sz="1600" i="1" dirty="0" err="1">
                <a:latin typeface="Arial Rounded MT Bold" panose="020F0704030504030204" pitchFamily="34" charset="0"/>
              </a:rPr>
              <a:t>stygt</a:t>
            </a:r>
            <a:r>
              <a:rPr lang="en-US" sz="1600" i="1" dirty="0">
                <a:latin typeface="Arial Rounded MT Bold" panose="020F0704030504030204" pitchFamily="34" charset="0"/>
              </a:rPr>
              <a:t> </a:t>
            </a:r>
            <a:r>
              <a:rPr lang="en-US" sz="1600" i="1" dirty="0" err="1">
                <a:latin typeface="Arial Rounded MT Bold" panose="020F0704030504030204" pitchFamily="34" charset="0"/>
              </a:rPr>
              <a:t>barndomsminne</a:t>
            </a:r>
            <a:r>
              <a:rPr lang="en-US" sz="1600" i="1" dirty="0">
                <a:latin typeface="Arial Rounded MT Bold" panose="020F0704030504030204" pitchFamily="34" charset="0"/>
              </a:rPr>
              <a:t>”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 Rounded MT Bold" panose="020F0704030504030204" pitchFamily="34" charset="0"/>
              </a:rPr>
              <a:t>«Arne»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 Rounded MT Bold" panose="020F0704030504030204" pitchFamily="34" charset="0"/>
              </a:rPr>
              <a:t>“</a:t>
            </a:r>
            <a:r>
              <a:rPr lang="en-US" sz="1600" i="1" dirty="0" err="1">
                <a:latin typeface="Arial Rounded MT Bold" panose="020F0704030504030204" pitchFamily="34" charset="0"/>
              </a:rPr>
              <a:t>Enn</a:t>
            </a:r>
            <a:r>
              <a:rPr lang="en-US" sz="1600" i="1" dirty="0">
                <a:latin typeface="Arial Rounded MT Bold" panose="020F0704030504030204" pitchFamily="34" charset="0"/>
              </a:rPr>
              <a:t> om vi </a:t>
            </a:r>
            <a:r>
              <a:rPr lang="en-US" sz="1600" i="1" dirty="0" err="1">
                <a:latin typeface="Arial Rounded MT Bold" panose="020F0704030504030204" pitchFamily="34" charset="0"/>
              </a:rPr>
              <a:t>klædde</a:t>
            </a:r>
            <a:r>
              <a:rPr lang="en-US" sz="1600" i="1" dirty="0">
                <a:latin typeface="Arial Rounded MT Bold" panose="020F0704030504030204" pitchFamily="34" charset="0"/>
              </a:rPr>
              <a:t> </a:t>
            </a:r>
            <a:r>
              <a:rPr lang="en-US" sz="1600" i="1" dirty="0" err="1">
                <a:latin typeface="Arial Rounded MT Bold" panose="020F0704030504030204" pitchFamily="34" charset="0"/>
              </a:rPr>
              <a:t>fjellet</a:t>
            </a:r>
            <a:r>
              <a:rPr lang="en-US" sz="1600" i="1" dirty="0">
                <a:latin typeface="Arial Rounded MT Bold" panose="020F0704030504030204" pitchFamily="34" charset="0"/>
              </a:rPr>
              <a:t>?”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Arial Rounded MT Bold" panose="020F0704030504030204" pitchFamily="34" charset="0"/>
              </a:rPr>
              <a:t>Turstien</a:t>
            </a:r>
            <a:r>
              <a:rPr lang="en-US" sz="1800" dirty="0">
                <a:latin typeface="Arial Rounded MT Bold" panose="020F0704030504030204" pitchFamily="34" charset="0"/>
              </a:rPr>
              <a:t> </a:t>
            </a:r>
            <a:r>
              <a:rPr lang="en-US" sz="1800" dirty="0" err="1">
                <a:latin typeface="Arial Rounded MT Bold" panose="020F0704030504030204" pitchFamily="34" charset="0"/>
              </a:rPr>
              <a:t>kan</a:t>
            </a:r>
            <a:r>
              <a:rPr lang="en-US" sz="1800" dirty="0">
                <a:latin typeface="Arial Rounded MT Bold" panose="020F0704030504030204" pitchFamily="34" charset="0"/>
              </a:rPr>
              <a:t> </a:t>
            </a:r>
            <a:r>
              <a:rPr lang="en-US" sz="1800" dirty="0" err="1">
                <a:latin typeface="Arial Rounded MT Bold" panose="020F0704030504030204" pitchFamily="34" charset="0"/>
              </a:rPr>
              <a:t>bli</a:t>
            </a:r>
            <a:r>
              <a:rPr lang="en-US" sz="1800" dirty="0">
                <a:latin typeface="Arial Rounded MT Bold" panose="020F0704030504030204" pitchFamily="34" charset="0"/>
              </a:rPr>
              <a:t> et </a:t>
            </a:r>
            <a:r>
              <a:rPr lang="en-US" sz="1800" dirty="0" err="1">
                <a:latin typeface="Arial Rounded MT Bold" panose="020F0704030504030204" pitchFamily="34" charset="0"/>
              </a:rPr>
              <a:t>aktivum</a:t>
            </a:r>
            <a:r>
              <a:rPr lang="en-US" sz="1800" dirty="0">
                <a:latin typeface="Arial Rounded MT Bold" panose="020F0704030504030204" pitchFamily="34" charset="0"/>
              </a:rPr>
              <a:t> for Nesset Prestegard – museum </a:t>
            </a:r>
            <a:r>
              <a:rPr lang="en-US" sz="1800" dirty="0" err="1">
                <a:latin typeface="Arial Rounded MT Bold" panose="020F0704030504030204" pitchFamily="34" charset="0"/>
              </a:rPr>
              <a:t>og</a:t>
            </a:r>
            <a:r>
              <a:rPr lang="en-US" sz="1800" dirty="0">
                <a:latin typeface="Arial Rounded MT Bold" panose="020F0704030504030204" pitchFamily="34" charset="0"/>
              </a:rPr>
              <a:t> </a:t>
            </a:r>
            <a:r>
              <a:rPr lang="en-US" sz="1800" dirty="0" err="1">
                <a:latin typeface="Arial Rounded MT Bold" panose="020F0704030504030204" pitchFamily="34" charset="0"/>
              </a:rPr>
              <a:t>kultursenter</a:t>
            </a:r>
            <a:endParaRPr lang="en-US" sz="1800" dirty="0">
              <a:latin typeface="Arial Rounded MT Bold" panose="020F0704030504030204" pitchFamily="34" charset="0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>
              <a:latin typeface="Arial Rounded MT Bold" panose="020F0704030504030204" pitchFamily="34" charset="0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E652995-AF6B-4797-9115-B21B32CE4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141F311-240D-48CD-BA54-C7BF38A84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</p:spTree>
    <p:extLst>
      <p:ext uri="{BB962C8B-B14F-4D97-AF65-F5344CB8AC3E}">
        <p14:creationId xmlns:p14="http://schemas.microsoft.com/office/powerpoint/2010/main" val="3170682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809ECEED-1012-400F-9A2E-ABDFA6BCCB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666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4" name="Rectangle 9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EC0CE0-8CEF-4C0E-B4A3-8414350AB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Prestaksla-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stien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 -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en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 del av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Eidsvågtravsersen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105" name="Straight Connector 9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9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4E7F5F9-0BB0-47D0-A8C0-6786D01A2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r>
              <a:rPr lang="nb-NO">
                <a:solidFill>
                  <a:srgbClr val="FFFFFF"/>
                </a:solidFill>
              </a:rPr>
              <a:t>17.12.2020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E47339B-94EB-4D54-9D4A-A356CBB6D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Orientering for Romsdalsbanken 09.04.2021</a:t>
            </a:r>
          </a:p>
        </p:txBody>
      </p:sp>
    </p:spTree>
    <p:extLst>
      <p:ext uri="{BB962C8B-B14F-4D97-AF65-F5344CB8AC3E}">
        <p14:creationId xmlns:p14="http://schemas.microsoft.com/office/powerpoint/2010/main" val="221078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lassholder for innhold 9" descr="Et bilde som inneholder person, utendørs, vann, mann&#10;&#10;Automatisk generert beskrivelse">
            <a:extLst>
              <a:ext uri="{FF2B5EF4-FFF2-40B4-BE49-F238E27FC236}">
                <a16:creationId xmlns:a16="http://schemas.microsoft.com/office/drawing/2014/main" id="{72B62A86-CB49-4B89-99A3-4694748447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" r="1767" b="-1"/>
          <a:stretch/>
        </p:blipFill>
        <p:spPr>
          <a:xfrm>
            <a:off x="3132160" y="1021"/>
            <a:ext cx="9059839" cy="6855958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9675D514-ADB2-4C80-9B2F-492F490A2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100" y="1099671"/>
            <a:ext cx="4972511" cy="3367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latin typeface="+mj-lt"/>
                <a:ea typeface="+mj-ea"/>
                <a:cs typeface="+mj-cs"/>
              </a:rPr>
              <a:t>Sherpastier i Norge</a:t>
            </a:r>
          </a:p>
        </p:txBody>
      </p:sp>
      <p:sp>
        <p:nvSpPr>
          <p:cNvPr id="37" name="Freeform: Shape 25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lassholder for innhold 11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FBA47BEE-2B53-4A69-B057-E8DBC17B97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" r="1" b="10288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0792449-8541-439F-A6C0-1EA93B1BC2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 sz="1100">
                <a:solidFill>
                  <a:srgbClr val="FFFFFF"/>
                </a:solidFill>
              </a:rPr>
              <a:t>17.12.2020</a:t>
            </a:r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2E648B8-1596-459D-A8B8-F4722AB25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6100" y="6351595"/>
            <a:ext cx="459253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Orientering for Romsdalsbanken 09.04.2021</a:t>
            </a:r>
          </a:p>
        </p:txBody>
      </p:sp>
    </p:spTree>
    <p:extLst>
      <p:ext uri="{BB962C8B-B14F-4D97-AF65-F5344CB8AC3E}">
        <p14:creationId xmlns:p14="http://schemas.microsoft.com/office/powerpoint/2010/main" val="1059994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fjell, natur, utendørs, vann&#10;&#10;Automatisk generert beskrivelse">
            <a:extLst>
              <a:ext uri="{FF2B5EF4-FFF2-40B4-BE49-F238E27FC236}">
                <a16:creationId xmlns:a16="http://schemas.microsoft.com/office/drawing/2014/main" id="{D87B9342-0F22-4280-B5C7-2C27D43D1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B6827A4-D6BA-4733-98C7-169DD219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n-NO">
                <a:solidFill>
                  <a:srgbClr val="FFFFFF"/>
                </a:solidFill>
              </a:rPr>
              <a:t>Orientering for Romsdalsbanken 09.04.2021</a:t>
            </a:r>
            <a:endParaRPr lang="nb-NO">
              <a:solidFill>
                <a:srgbClr val="FFFFFF"/>
              </a:solidFill>
            </a:endParaRP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6F6E059-D142-4AA7-A0A4-279AC825C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6EA389E4-B0DF-4ABB-A66C-33C6782B5B5A}"/>
              </a:ext>
            </a:extLst>
          </p:cNvPr>
          <p:cNvSpPr txBox="1"/>
          <p:nvPr/>
        </p:nvSpPr>
        <p:spPr>
          <a:xfrm>
            <a:off x="419450" y="310393"/>
            <a:ext cx="503339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u="sng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PRESTAKSLA-STIEN</a:t>
            </a:r>
            <a:endParaRPr lang="nb-NO" sz="2000" u="sng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Sentral beliggenhet i regionen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b-NO" sz="20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Topppunkt</a:t>
            </a:r>
            <a:r>
              <a:rPr lang="nb-NO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609 m.o.h.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Stiens lengde ca. 4 km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Stigning 555 høydemeter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Siste partiet er krevende</a:t>
            </a:r>
          </a:p>
        </p:txBody>
      </p:sp>
    </p:spTree>
    <p:extLst>
      <p:ext uri="{BB962C8B-B14F-4D97-AF65-F5344CB8AC3E}">
        <p14:creationId xmlns:p14="http://schemas.microsoft.com/office/powerpoint/2010/main" val="1401164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0A82194-2F6A-4702-8228-5B1D6A948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83" y="361950"/>
            <a:ext cx="6719581" cy="10115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>
                <a:latin typeface="Arial Rounded MT Bold" panose="020F0704030504030204" pitchFamily="34" charset="0"/>
              </a:rPr>
              <a:t>Uttalelser</a:t>
            </a:r>
            <a:r>
              <a:rPr lang="en-US" sz="2800" dirty="0">
                <a:latin typeface="Arial Rounded MT Bold" panose="020F0704030504030204" pitchFamily="34" charset="0"/>
              </a:rPr>
              <a:t> med </a:t>
            </a:r>
            <a:r>
              <a:rPr lang="en-US" sz="2800" dirty="0" err="1">
                <a:latin typeface="Arial Rounded MT Bold" panose="020F0704030504030204" pitchFamily="34" charset="0"/>
              </a:rPr>
              <a:t>støtte</a:t>
            </a:r>
            <a:r>
              <a:rPr lang="en-US" sz="2800" dirty="0"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latin typeface="Arial Rounded MT Bold" panose="020F0704030504030204" pitchFamily="34" charset="0"/>
              </a:rPr>
              <a:t>til</a:t>
            </a:r>
            <a:r>
              <a:rPr lang="en-US" sz="2800" dirty="0"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latin typeface="Arial Rounded MT Bold" panose="020F0704030504030204" pitchFamily="34" charset="0"/>
              </a:rPr>
              <a:t>prosjektet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6861758-81B3-4642-B033-7922182184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4283" y="1510018"/>
            <a:ext cx="6519701" cy="462408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200" dirty="0">
                <a:effectLst/>
              </a:rPr>
              <a:t>I </a:t>
            </a:r>
            <a:r>
              <a:rPr lang="en-US" sz="2200" dirty="0" err="1">
                <a:effectLst/>
              </a:rPr>
              <a:t>forbindelse</a:t>
            </a:r>
            <a:r>
              <a:rPr lang="en-US" sz="2200" dirty="0">
                <a:effectLst/>
              </a:rPr>
              <a:t> med </a:t>
            </a:r>
            <a:r>
              <a:rPr lang="en-US" sz="2200" dirty="0" err="1">
                <a:effectLst/>
              </a:rPr>
              <a:t>planlegging</a:t>
            </a:r>
            <a:r>
              <a:rPr lang="en-US" sz="2200" dirty="0">
                <a:effectLst/>
              </a:rPr>
              <a:t> av </a:t>
            </a:r>
            <a:r>
              <a:rPr lang="en-US" sz="2200" dirty="0" err="1">
                <a:effectLst/>
              </a:rPr>
              <a:t>utbedringen</a:t>
            </a:r>
            <a:r>
              <a:rPr lang="en-US" sz="2200" dirty="0">
                <a:effectLst/>
              </a:rPr>
              <a:t> av </a:t>
            </a:r>
            <a:r>
              <a:rPr lang="en-US" sz="2200" dirty="0" err="1">
                <a:effectLst/>
              </a:rPr>
              <a:t>turstien</a:t>
            </a:r>
            <a:r>
              <a:rPr lang="en-US" sz="2200" dirty="0">
                <a:effectLst/>
              </a:rPr>
              <a:t>, har </a:t>
            </a:r>
            <a:r>
              <a:rPr lang="en-US" sz="2200" dirty="0" err="1">
                <a:effectLst/>
              </a:rPr>
              <a:t>Eidsvåg</a:t>
            </a:r>
            <a:r>
              <a:rPr lang="en-US" sz="2200" dirty="0">
                <a:effectLst/>
              </a:rPr>
              <a:t> IL </a:t>
            </a:r>
            <a:r>
              <a:rPr lang="en-US" sz="2200" dirty="0" err="1">
                <a:effectLst/>
              </a:rPr>
              <a:t>mottatt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flere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uttalelser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som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støtter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arbeidet</a:t>
            </a:r>
            <a:r>
              <a:rPr lang="en-US" sz="2200" dirty="0">
                <a:effectLst/>
              </a:rPr>
              <a:t>:</a:t>
            </a:r>
          </a:p>
          <a:p>
            <a:endParaRPr lang="en-US" sz="1200" dirty="0">
              <a:effectLst/>
            </a:endParaRP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200" b="1" dirty="0">
                <a:effectLst/>
              </a:rPr>
              <a:t>FASTLEGE ANDRÉ LIEPELT</a:t>
            </a:r>
            <a:r>
              <a:rPr lang="en-US" sz="2200" dirty="0">
                <a:effectLst/>
              </a:rPr>
              <a:t>, Molde kommune, </a:t>
            </a:r>
            <a:r>
              <a:rPr lang="en-US" sz="2200" dirty="0" err="1">
                <a:effectLst/>
              </a:rPr>
              <a:t>uttale</a:t>
            </a:r>
            <a:r>
              <a:rPr lang="en-US" sz="2200" dirty="0">
                <a:effectLst/>
              </a:rPr>
              <a:t> om </a:t>
            </a:r>
            <a:r>
              <a:rPr lang="en-US" sz="2200" dirty="0" err="1">
                <a:effectLst/>
              </a:rPr>
              <a:t>Prestakslastiens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helsemessige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betydning</a:t>
            </a:r>
            <a:r>
              <a:rPr lang="en-US" sz="2200" dirty="0">
                <a:effectLst/>
              </a:rPr>
              <a:t>, 18.08.2020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200" b="1" dirty="0">
                <a:effectLst/>
              </a:rPr>
              <a:t>FRILUFTSRÅDET NORDMØRE ROMSDAL</a:t>
            </a:r>
            <a:r>
              <a:rPr lang="en-US" sz="2200" dirty="0">
                <a:effectLst/>
              </a:rPr>
              <a:t>, </a:t>
            </a:r>
            <a:r>
              <a:rPr lang="en-US" sz="2200" dirty="0" err="1">
                <a:effectLst/>
              </a:rPr>
              <a:t>positiv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uttale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til</a:t>
            </a:r>
            <a:r>
              <a:rPr lang="en-US" sz="2200" dirty="0">
                <a:effectLst/>
              </a:rPr>
              <a:t> plan om </a:t>
            </a:r>
            <a:r>
              <a:rPr lang="en-US" sz="2200" dirty="0" err="1">
                <a:effectLst/>
              </a:rPr>
              <a:t>oppgradering</a:t>
            </a:r>
            <a:r>
              <a:rPr lang="en-US" sz="2200" dirty="0">
                <a:effectLst/>
              </a:rPr>
              <a:t> av </a:t>
            </a:r>
            <a:r>
              <a:rPr lang="en-US" sz="2200" dirty="0" err="1">
                <a:effectLst/>
              </a:rPr>
              <a:t>turstien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til</a:t>
            </a:r>
            <a:r>
              <a:rPr lang="en-US" sz="2200" dirty="0">
                <a:effectLst/>
              </a:rPr>
              <a:t> Prestaksla </a:t>
            </a:r>
            <a:r>
              <a:rPr lang="en-US" sz="2200" dirty="0" err="1">
                <a:effectLst/>
              </a:rPr>
              <a:t>i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Eidsvåg</a:t>
            </a:r>
            <a:r>
              <a:rPr lang="en-US" sz="2200" dirty="0">
                <a:effectLst/>
              </a:rPr>
              <a:t>, 28.07.2020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200" b="1" dirty="0">
                <a:effectLst/>
              </a:rPr>
              <a:t>VISIT NORDVEST</a:t>
            </a:r>
            <a:r>
              <a:rPr lang="en-US" sz="2200" dirty="0">
                <a:effectLst/>
              </a:rPr>
              <a:t>, </a:t>
            </a:r>
            <a:r>
              <a:rPr lang="en-US" sz="2200" dirty="0" err="1">
                <a:effectLst/>
              </a:rPr>
              <a:t>uttale</a:t>
            </a:r>
            <a:r>
              <a:rPr lang="en-US" sz="2200" dirty="0">
                <a:effectLst/>
              </a:rPr>
              <a:t> om </a:t>
            </a:r>
            <a:r>
              <a:rPr lang="en-US" sz="2200" dirty="0" err="1">
                <a:effectLst/>
              </a:rPr>
              <a:t>turstien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til</a:t>
            </a:r>
            <a:r>
              <a:rPr lang="en-US" sz="2200" dirty="0">
                <a:effectLst/>
              </a:rPr>
              <a:t> Prestaksla </a:t>
            </a:r>
            <a:r>
              <a:rPr lang="en-US" sz="2200" dirty="0" err="1">
                <a:effectLst/>
              </a:rPr>
              <a:t>som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turmål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fra</a:t>
            </a:r>
            <a:r>
              <a:rPr lang="en-US" sz="2200" dirty="0">
                <a:effectLst/>
              </a:rPr>
              <a:t> et </a:t>
            </a:r>
            <a:r>
              <a:rPr lang="en-US" sz="2200" u="sng" dirty="0" err="1">
                <a:effectLst/>
              </a:rPr>
              <a:t>reiselivssynspunkt</a:t>
            </a:r>
            <a:r>
              <a:rPr lang="en-US" sz="2200" dirty="0">
                <a:effectLst/>
              </a:rPr>
              <a:t>, 03.04.2020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200" b="1" dirty="0">
                <a:effectLst/>
              </a:rPr>
              <a:t>ROMSDALSMUSEET</a:t>
            </a:r>
            <a:r>
              <a:rPr lang="en-US" sz="2200" dirty="0">
                <a:effectLst/>
              </a:rPr>
              <a:t>, </a:t>
            </a:r>
            <a:r>
              <a:rPr lang="en-US" sz="2200" dirty="0" err="1">
                <a:effectLst/>
              </a:rPr>
              <a:t>uttale</a:t>
            </a:r>
            <a:r>
              <a:rPr lang="en-US" sz="2200" dirty="0">
                <a:effectLst/>
              </a:rPr>
              <a:t> om </a:t>
            </a:r>
            <a:r>
              <a:rPr lang="en-US" sz="2200" dirty="0" err="1">
                <a:effectLst/>
              </a:rPr>
              <a:t>utbedring</a:t>
            </a:r>
            <a:r>
              <a:rPr lang="en-US" sz="2200" dirty="0">
                <a:effectLst/>
              </a:rPr>
              <a:t> av </a:t>
            </a:r>
            <a:r>
              <a:rPr lang="en-US" sz="2200" dirty="0" err="1">
                <a:effectLst/>
              </a:rPr>
              <a:t>sti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til</a:t>
            </a:r>
            <a:r>
              <a:rPr lang="en-US" sz="2200" dirty="0">
                <a:effectLst/>
              </a:rPr>
              <a:t> Prestaksla </a:t>
            </a:r>
            <a:r>
              <a:rPr lang="en-US" sz="2200" dirty="0" err="1">
                <a:effectLst/>
              </a:rPr>
              <a:t>og</a:t>
            </a:r>
            <a:r>
              <a:rPr lang="en-US" sz="2200" dirty="0">
                <a:effectLst/>
              </a:rPr>
              <a:t> </a:t>
            </a:r>
            <a:r>
              <a:rPr lang="en-US" sz="2200" u="sng" dirty="0" err="1">
                <a:effectLst/>
              </a:rPr>
              <a:t>samarbeidsmuligheter</a:t>
            </a:r>
            <a:r>
              <a:rPr lang="en-US" sz="2200" dirty="0">
                <a:effectLst/>
              </a:rPr>
              <a:t>, 16.06.2020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200" b="1" dirty="0">
                <a:effectLst/>
              </a:rPr>
              <a:t>NESSET NÆRINGSFORENING</a:t>
            </a:r>
            <a:r>
              <a:rPr lang="en-US" sz="2200" dirty="0">
                <a:effectLst/>
              </a:rPr>
              <a:t>, </a:t>
            </a:r>
            <a:r>
              <a:rPr lang="en-US" sz="2200" dirty="0" err="1">
                <a:effectLst/>
              </a:rPr>
              <a:t>uttale</a:t>
            </a:r>
            <a:r>
              <a:rPr lang="en-US" sz="2200" dirty="0">
                <a:effectLst/>
              </a:rPr>
              <a:t> om </a:t>
            </a:r>
            <a:r>
              <a:rPr lang="en-US" sz="2200" dirty="0" err="1">
                <a:effectLst/>
              </a:rPr>
              <a:t>turstiens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betydning</a:t>
            </a:r>
            <a:r>
              <a:rPr lang="en-US" sz="2200" dirty="0">
                <a:effectLst/>
              </a:rPr>
              <a:t> for </a:t>
            </a:r>
            <a:r>
              <a:rPr lang="en-US" sz="2200" u="sng" dirty="0" err="1">
                <a:effectLst/>
              </a:rPr>
              <a:t>reiselivet</a:t>
            </a:r>
            <a:r>
              <a:rPr lang="en-US" sz="2200" u="sng" dirty="0">
                <a:effectLst/>
              </a:rPr>
              <a:t>/</a:t>
            </a:r>
            <a:r>
              <a:rPr lang="en-US" sz="2200" u="sng" dirty="0" err="1">
                <a:effectLst/>
              </a:rPr>
              <a:t>næringslivet</a:t>
            </a:r>
            <a:r>
              <a:rPr lang="en-US" sz="2200" u="sng" dirty="0">
                <a:effectLst/>
              </a:rPr>
              <a:t> </a:t>
            </a:r>
            <a:r>
              <a:rPr lang="en-US" sz="2200" dirty="0" err="1">
                <a:effectLst/>
              </a:rPr>
              <a:t>i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regionen</a:t>
            </a:r>
            <a:r>
              <a:rPr lang="en-US" sz="2200" dirty="0">
                <a:effectLst/>
              </a:rPr>
              <a:t>, 08.09.2020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1ACD9CA-A481-4020-BC2D-22F2AE3B8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5473" y="6356350"/>
            <a:ext cx="381143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Orientering for Romsdalsbanken 09.04.2021</a:t>
            </a:r>
          </a:p>
        </p:txBody>
      </p:sp>
      <p:pic>
        <p:nvPicPr>
          <p:cNvPr id="7" name="Plassholder for innhold 6" descr="Et bilde som inneholder utendørs, gress, mann, sykkel&#10;&#10;Automatisk generert beskrivelse">
            <a:extLst>
              <a:ext uri="{FF2B5EF4-FFF2-40B4-BE49-F238E27FC236}">
                <a16:creationId xmlns:a16="http://schemas.microsoft.com/office/drawing/2014/main" id="{0622C7BF-4241-4D8A-960B-86532E244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C133D8B-FFDC-4ABB-BB35-21A3414F1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</p:spTree>
    <p:extLst>
      <p:ext uri="{BB962C8B-B14F-4D97-AF65-F5344CB8AC3E}">
        <p14:creationId xmlns:p14="http://schemas.microsoft.com/office/powerpoint/2010/main" val="1660384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ssholder for innhold 8" descr="Et bilde som inneholder stein, utendørs, gress, steinete&#10;&#10;Automatisk generert beskrivelse">
            <a:extLst>
              <a:ext uri="{FF2B5EF4-FFF2-40B4-BE49-F238E27FC236}">
                <a16:creationId xmlns:a16="http://schemas.microsoft.com/office/drawing/2014/main" id="{BC1F4F73-9EE7-4C93-8B86-5F7D84713C5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289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1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35C4651-11C1-4434-985B-2260979824E2}"/>
              </a:ext>
            </a:extLst>
          </p:cNvPr>
          <p:cNvSpPr txBox="1"/>
          <p:nvPr/>
        </p:nvSpPr>
        <p:spPr>
          <a:xfrm>
            <a:off x="355275" y="1013257"/>
            <a:ext cx="4878612" cy="25497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latin typeface="Arial Rounded MT Bold" panose="020F0704030504030204" pitchFamily="34" charset="0"/>
                <a:ea typeface="+mj-ea"/>
                <a:cs typeface="+mj-cs"/>
              </a:rPr>
              <a:t>MÅL: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A383B2D-7230-4908-A2AF-563B4D7D5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Orientering for Romsdalsbanken 09.04.2021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B2D0075-A8C2-4138-88E1-91D1E71B8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DB38872-7148-4C96-A675-237EE482F76F}"/>
              </a:ext>
            </a:extLst>
          </p:cNvPr>
          <p:cNvSpPr txBox="1"/>
          <p:nvPr/>
        </p:nvSpPr>
        <p:spPr>
          <a:xfrm>
            <a:off x="387990" y="4639941"/>
            <a:ext cx="6292728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Arial Rounded MT Bold" panose="020F0704030504030204" pitchFamily="34" charset="0"/>
                <a:ea typeface="+mj-ea"/>
                <a:cs typeface="+mj-cs"/>
              </a:rPr>
              <a:t>Å </a:t>
            </a:r>
            <a:r>
              <a:rPr lang="en-US" sz="3200" u="sng" dirty="0" err="1">
                <a:latin typeface="Arial Rounded MT Bold" panose="020F0704030504030204" pitchFamily="34" charset="0"/>
                <a:ea typeface="+mj-ea"/>
                <a:cs typeface="+mj-cs"/>
              </a:rPr>
              <a:t>utbedre</a:t>
            </a:r>
            <a:r>
              <a:rPr lang="en-US" sz="3200" dirty="0">
                <a:latin typeface="Arial Rounded MT Bold" panose="020F0704030504030204" pitchFamily="34" charset="0"/>
                <a:ea typeface="+mj-ea"/>
                <a:cs typeface="+mj-cs"/>
              </a:rPr>
              <a:t> </a:t>
            </a:r>
            <a:r>
              <a:rPr lang="en-US" sz="3200" dirty="0" err="1">
                <a:latin typeface="Arial Rounded MT Bold" panose="020F0704030504030204" pitchFamily="34" charset="0"/>
                <a:ea typeface="+mj-ea"/>
                <a:cs typeface="+mj-cs"/>
              </a:rPr>
              <a:t>turstien</a:t>
            </a:r>
            <a:r>
              <a:rPr lang="en-US" sz="3200" dirty="0">
                <a:latin typeface="Arial Rounded MT Bold" panose="020F0704030504030204" pitchFamily="34" charset="0"/>
                <a:ea typeface="+mj-ea"/>
                <a:cs typeface="+mj-cs"/>
              </a:rPr>
              <a:t> </a:t>
            </a:r>
            <a:r>
              <a:rPr lang="en-US" sz="3200" dirty="0" err="1">
                <a:latin typeface="Arial Rounded MT Bold" panose="020F0704030504030204" pitchFamily="34" charset="0"/>
                <a:ea typeface="+mj-ea"/>
                <a:cs typeface="+mj-cs"/>
              </a:rPr>
              <a:t>til</a:t>
            </a:r>
            <a:r>
              <a:rPr lang="en-US" sz="3200" dirty="0">
                <a:latin typeface="Arial Rounded MT Bold" panose="020F0704030504030204" pitchFamily="34" charset="0"/>
                <a:ea typeface="+mj-ea"/>
                <a:cs typeface="+mj-cs"/>
              </a:rPr>
              <a:t> Prestaksla med </a:t>
            </a:r>
            <a:r>
              <a:rPr lang="en-US" sz="3200" dirty="0" err="1">
                <a:latin typeface="Arial Rounded MT Bold" panose="020F0704030504030204" pitchFamily="34" charset="0"/>
                <a:ea typeface="+mj-ea"/>
                <a:cs typeface="+mj-cs"/>
              </a:rPr>
              <a:t>målsetning</a:t>
            </a:r>
            <a:r>
              <a:rPr lang="en-US" sz="3200" dirty="0">
                <a:latin typeface="Arial Rounded MT Bold" panose="020F0704030504030204" pitchFamily="34" charset="0"/>
                <a:ea typeface="+mj-ea"/>
                <a:cs typeface="+mj-cs"/>
              </a:rPr>
              <a:t> om </a:t>
            </a:r>
            <a:r>
              <a:rPr lang="en-US" sz="3200" dirty="0" err="1">
                <a:latin typeface="Arial Rounded MT Bold" panose="020F0704030504030204" pitchFamily="34" charset="0"/>
                <a:ea typeface="+mj-ea"/>
                <a:cs typeface="+mj-cs"/>
              </a:rPr>
              <a:t>ferdigstillelse</a:t>
            </a:r>
            <a:r>
              <a:rPr lang="en-US" sz="3200" dirty="0">
                <a:latin typeface="Arial Rounded MT Bold" panose="020F0704030504030204" pitchFamily="34" charset="0"/>
                <a:ea typeface="+mj-ea"/>
                <a:cs typeface="+mj-cs"/>
              </a:rPr>
              <a:t> 2. </a:t>
            </a:r>
            <a:r>
              <a:rPr lang="en-US" sz="3200" dirty="0" err="1">
                <a:latin typeface="Arial Rounded MT Bold" panose="020F0704030504030204" pitchFamily="34" charset="0"/>
                <a:ea typeface="+mj-ea"/>
                <a:cs typeface="+mj-cs"/>
              </a:rPr>
              <a:t>halvår</a:t>
            </a:r>
            <a:r>
              <a:rPr lang="en-US" sz="3200" dirty="0">
                <a:latin typeface="Arial Rounded MT Bold" panose="020F0704030504030204" pitchFamily="34" charset="0"/>
                <a:ea typeface="+mj-ea"/>
                <a:cs typeface="+mj-cs"/>
              </a:rPr>
              <a:t> 2021</a:t>
            </a:r>
            <a:endParaRPr lang="en-US" sz="32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1144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5786E5A-649F-403E-A073-F83EFE4F5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523063" cy="1600200"/>
          </a:xfrm>
        </p:spPr>
        <p:txBody>
          <a:bodyPr anchor="ctr"/>
          <a:lstStyle/>
          <a:p>
            <a:r>
              <a:rPr lang="nb-NO" dirty="0">
                <a:latin typeface="Arial Rounded MT Bold" panose="020F0704030504030204" pitchFamily="34" charset="0"/>
              </a:rPr>
              <a:t>MARKEDSFØRING/</a:t>
            </a:r>
            <a:br>
              <a:rPr lang="nb-NO" dirty="0">
                <a:latin typeface="Arial Rounded MT Bold" panose="020F0704030504030204" pitchFamily="34" charset="0"/>
              </a:rPr>
            </a:br>
            <a:r>
              <a:rPr lang="nb-NO" dirty="0">
                <a:latin typeface="Arial Rounded MT Bold" panose="020F0704030504030204" pitchFamily="34" charset="0"/>
              </a:rPr>
              <a:t>INFORMASJON</a:t>
            </a:r>
          </a:p>
        </p:txBody>
      </p:sp>
      <p:pic>
        <p:nvPicPr>
          <p:cNvPr id="8" name="Plassholder for innhold 7" descr="Et bilde som inneholder tekst&#10;&#10;Automatisk generert beskrivelse">
            <a:extLst>
              <a:ext uri="{FF2B5EF4-FFF2-40B4-BE49-F238E27FC236}">
                <a16:creationId xmlns:a16="http://schemas.microsoft.com/office/drawing/2014/main" id="{9B3ED70E-0528-44DE-BC81-E4D03329C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50" y="1"/>
            <a:ext cx="4674390" cy="6606072"/>
          </a:xfr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95D11B7-EA23-4F00-B2ED-9853F4280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954430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Opplever stort informasjonsbehov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Folk er oppriktig interessert i nyheter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Pirrer et behov for identitetsfølelse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Potensiale for å rekruttere medlemmer til «PRESTAKSLAS VENNER»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Dette kan generere kroner &amp; øre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2BEB450-569F-40F2-962A-171F3BEAD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ADEBD58-7DB3-46EB-BE66-337FD5CD8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1821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 descr="Et bilde som inneholder utendørs, fjell, foran, foto&#10;&#10;Automatisk generert beskrivelse">
            <a:extLst>
              <a:ext uri="{FF2B5EF4-FFF2-40B4-BE49-F238E27FC236}">
                <a16:creationId xmlns:a16="http://schemas.microsoft.com/office/drawing/2014/main" id="{F4E47F40-4B9D-417E-8737-7A763CB8A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0" r="1" b="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310370C3-B73D-4CD2-B73C-9EE881661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n-NO">
                <a:solidFill>
                  <a:schemeClr val="bg1"/>
                </a:solidFill>
              </a:rPr>
              <a:t>Orientering for Romsdalsbanken 09.04.2021</a:t>
            </a:r>
            <a:endParaRPr lang="nb-NO">
              <a:solidFill>
                <a:schemeClr val="bg1"/>
              </a:solidFill>
            </a:endParaRP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7CB690E-ABB1-4216-80FD-E03BA2458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</p:spTree>
    <p:extLst>
      <p:ext uri="{BB962C8B-B14F-4D97-AF65-F5344CB8AC3E}">
        <p14:creationId xmlns:p14="http://schemas.microsoft.com/office/powerpoint/2010/main" val="3476532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4C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A93C734B-8F2C-449D-96AD-70F88666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667" y="618681"/>
            <a:ext cx="2650921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Deler</a:t>
            </a:r>
            <a:r>
              <a:rPr lang="en-US" sz="36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av </a:t>
            </a:r>
            <a:r>
              <a:rPr lang="en-US" sz="3600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stien</a:t>
            </a:r>
            <a:r>
              <a:rPr lang="en-US" sz="36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ligger </a:t>
            </a:r>
            <a:r>
              <a:rPr lang="en-US" sz="3600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innenfor</a:t>
            </a:r>
            <a:r>
              <a:rPr lang="en-US" sz="36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u="sng" dirty="0">
                <a:solidFill>
                  <a:srgbClr val="FFFFFF"/>
                </a:solidFill>
                <a:latin typeface="Arial Rounded MT Bold" panose="020F0704030504030204" pitchFamily="34" charset="0"/>
              </a:rPr>
              <a:t>Prestaksla </a:t>
            </a:r>
            <a:r>
              <a:rPr lang="en-US" sz="3600" u="sng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Natur-reservat</a:t>
            </a:r>
            <a:endParaRPr lang="en-US" sz="3600" u="sng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ssholder for innhold 5" descr="Et bilde som inneholder tekst, skjermbilde, mat&#10;&#10;Automatisk generert beskrivelse">
            <a:extLst>
              <a:ext uri="{FF2B5EF4-FFF2-40B4-BE49-F238E27FC236}">
                <a16:creationId xmlns:a16="http://schemas.microsoft.com/office/drawing/2014/main" id="{EE5D4C6A-61DE-423A-A1BE-D76620771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" b="3722"/>
          <a:stretch/>
        </p:blipFill>
        <p:spPr>
          <a:xfrm>
            <a:off x="507918" y="618392"/>
            <a:ext cx="8114452" cy="5446848"/>
          </a:xfrm>
          <a:prstGeom prst="rect">
            <a:avLst/>
          </a:prstGeom>
          <a:effectLst/>
        </p:spPr>
      </p:pic>
      <p:sp>
        <p:nvSpPr>
          <p:cNvPr id="12" name="Plassholder for bunntekst 11">
            <a:extLst>
              <a:ext uri="{FF2B5EF4-FFF2-40B4-BE49-F238E27FC236}">
                <a16:creationId xmlns:a16="http://schemas.microsoft.com/office/drawing/2014/main" id="{C91D3755-6CFE-40DE-8E9D-18F87962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E19DD4C-71FC-468F-B1D1-D7FEDA4FC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</p:spTree>
    <p:extLst>
      <p:ext uri="{BB962C8B-B14F-4D97-AF65-F5344CB8AC3E}">
        <p14:creationId xmlns:p14="http://schemas.microsoft.com/office/powerpoint/2010/main" val="3299357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2647330A-493B-4818-9831-A876DAADA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Forprosjekt - finansiering</a:t>
            </a:r>
          </a:p>
        </p:txBody>
      </p:sp>
      <p:pic>
        <p:nvPicPr>
          <p:cNvPr id="15" name="Plassholder for innhold 14" descr="Et bilde som inneholder fjell, utendørs, natur, stein&#10;&#10;Automatisk generert beskrivelse">
            <a:extLst>
              <a:ext uri="{FF2B5EF4-FFF2-40B4-BE49-F238E27FC236}">
                <a16:creationId xmlns:a16="http://schemas.microsoft.com/office/drawing/2014/main" id="{3AF8B104-EA4F-4905-86F9-0F60B4722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24CEA67E-BEFC-4682-A970-01C349B67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580560" cy="348386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Kostnadsramme</a:t>
            </a:r>
            <a:r>
              <a:rPr lang="en-US" sz="2200" dirty="0"/>
              <a:t> </a:t>
            </a:r>
            <a:r>
              <a:rPr lang="en-US" sz="2200" b="1" dirty="0"/>
              <a:t>kr.  175.000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Byggesaksgebyr</a:t>
            </a:r>
            <a:r>
              <a:rPr lang="en-US" sz="2200" dirty="0"/>
              <a:t> kr. 21.600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Dispensasjonssøknad</a:t>
            </a:r>
            <a:r>
              <a:rPr lang="en-US" sz="2200" dirty="0"/>
              <a:t> kr. 10.300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Geologisk</a:t>
            </a:r>
            <a:r>
              <a:rPr lang="en-US" sz="2200" dirty="0"/>
              <a:t> </a:t>
            </a:r>
            <a:r>
              <a:rPr lang="en-US" sz="2200" dirty="0" err="1"/>
              <a:t>vurdering</a:t>
            </a:r>
            <a:r>
              <a:rPr lang="en-US" sz="2200" dirty="0"/>
              <a:t> kr. 60.000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Utarbeidelse</a:t>
            </a:r>
            <a:r>
              <a:rPr lang="en-US" sz="2200" dirty="0"/>
              <a:t> av </a:t>
            </a:r>
            <a:r>
              <a:rPr lang="en-US" sz="2200" dirty="0" err="1"/>
              <a:t>stiplan</a:t>
            </a:r>
            <a:r>
              <a:rPr lang="en-US" sz="2200" dirty="0"/>
              <a:t> kr. 44.000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Administrative </a:t>
            </a:r>
            <a:r>
              <a:rPr lang="en-US" sz="2200" dirty="0" err="1"/>
              <a:t>kostnader</a:t>
            </a:r>
            <a:r>
              <a:rPr lang="en-US" sz="2200" dirty="0"/>
              <a:t> kr. 39.100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Søkt</a:t>
            </a:r>
            <a:r>
              <a:rPr lang="en-US" sz="2200" dirty="0"/>
              <a:t> </a:t>
            </a:r>
            <a:r>
              <a:rPr lang="en-US" sz="2200" dirty="0" err="1"/>
              <a:t>Kraftfondet</a:t>
            </a:r>
            <a:r>
              <a:rPr lang="en-US" sz="2200" dirty="0"/>
              <a:t> om kr. 100.000 – </a:t>
            </a:r>
            <a:r>
              <a:rPr lang="en-US" sz="2200" dirty="0" err="1"/>
              <a:t>innvilget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Tilført</a:t>
            </a:r>
            <a:r>
              <a:rPr lang="en-US" sz="2200" dirty="0"/>
              <a:t> kr. 100.000 </a:t>
            </a:r>
            <a:r>
              <a:rPr lang="en-US" sz="2200" dirty="0" err="1"/>
              <a:t>fra</a:t>
            </a:r>
            <a:r>
              <a:rPr lang="en-US" sz="2200" dirty="0"/>
              <a:t> </a:t>
            </a:r>
            <a:r>
              <a:rPr lang="en-US" sz="2200" dirty="0" err="1"/>
              <a:t>Hovedstyret</a:t>
            </a:r>
            <a:r>
              <a:rPr lang="en-US" sz="2200" dirty="0"/>
              <a:t> </a:t>
            </a:r>
            <a:r>
              <a:rPr lang="en-US" sz="2200" dirty="0" err="1"/>
              <a:t>som</a:t>
            </a:r>
            <a:r>
              <a:rPr lang="en-US" sz="2200" dirty="0"/>
              <a:t> </a:t>
            </a:r>
            <a:r>
              <a:rPr lang="en-US" sz="2200" dirty="0" err="1"/>
              <a:t>lån</a:t>
            </a:r>
            <a:r>
              <a:rPr lang="en-US" sz="2200" dirty="0"/>
              <a:t> </a:t>
            </a:r>
            <a:r>
              <a:rPr lang="en-US" sz="2200" dirty="0" err="1"/>
              <a:t>til</a:t>
            </a:r>
            <a:r>
              <a:rPr lang="en-US" sz="2200" dirty="0"/>
              <a:t> </a:t>
            </a:r>
            <a:r>
              <a:rPr lang="en-US" sz="2200" dirty="0" err="1"/>
              <a:t>prosjektet</a:t>
            </a:r>
            <a:endParaRPr lang="en-US" sz="2200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C7556A8-9E1D-4D60-92EA-36608BCA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b-NO">
                <a:solidFill>
                  <a:srgbClr val="FFFFFF"/>
                </a:solidFill>
                <a:latin typeface="Calibri" panose="020F0502020204030204"/>
              </a:rPr>
              <a:t>17.12.2020</a:t>
            </a: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6270A9A-AADC-4465-95A3-1E0961A5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Orientering for Romsdalsbanken 09.04.2021</a:t>
            </a:r>
          </a:p>
        </p:txBody>
      </p:sp>
    </p:spTree>
    <p:extLst>
      <p:ext uri="{BB962C8B-B14F-4D97-AF65-F5344CB8AC3E}">
        <p14:creationId xmlns:p14="http://schemas.microsoft.com/office/powerpoint/2010/main" val="3416454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lassholder for innhold 7" descr="Et bilde som inneholder fjell, utendørs, natur, stein&#10;&#10;Automatisk generert beskrivelse">
            <a:extLst>
              <a:ext uri="{FF2B5EF4-FFF2-40B4-BE49-F238E27FC236}">
                <a16:creationId xmlns:a16="http://schemas.microsoft.com/office/drawing/2014/main" id="{C9924164-FCD0-49B5-94F1-A89390D45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8" t="9091" r="14170"/>
          <a:stretch/>
        </p:blipFill>
        <p:spPr>
          <a:xfrm>
            <a:off x="3523488" y="-73143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838B63C-8850-432E-B6A8-373047D88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83" y="671381"/>
            <a:ext cx="4114800" cy="14185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>
                <a:latin typeface="Arial Rounded MT Bold" panose="020F0704030504030204" pitchFamily="34" charset="0"/>
              </a:rPr>
              <a:t>STATUS FOR STI -PROSJEKTET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2F7DF01A-C538-4726-8DCA-06B8B38E5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3" y="2443480"/>
            <a:ext cx="8437929" cy="41914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"/>
            <a:endParaRPr lang="en-US" sz="105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Del av </a:t>
            </a:r>
            <a:r>
              <a:rPr lang="en-US" sz="2000" b="1" dirty="0" err="1"/>
              <a:t>kommunens</a:t>
            </a:r>
            <a:r>
              <a:rPr lang="en-US" sz="2000" b="1" dirty="0"/>
              <a:t> “</a:t>
            </a:r>
            <a:r>
              <a:rPr lang="en-US" sz="2000" b="1" dirty="0" err="1"/>
              <a:t>Handlingsplan</a:t>
            </a:r>
            <a:r>
              <a:rPr lang="en-US" sz="2000" b="1" dirty="0"/>
              <a:t> for </a:t>
            </a:r>
            <a:r>
              <a:rPr lang="en-US" sz="2000" b="1" dirty="0" err="1"/>
              <a:t>Idrett</a:t>
            </a:r>
            <a:r>
              <a:rPr lang="en-US" sz="2000" b="1" dirty="0"/>
              <a:t>, </a:t>
            </a:r>
            <a:r>
              <a:rPr lang="en-US" sz="2000" b="1" dirty="0" err="1"/>
              <a:t>fysisk</a:t>
            </a:r>
            <a:r>
              <a:rPr lang="en-US" sz="2000" b="1" dirty="0"/>
              <a:t> </a:t>
            </a:r>
            <a:r>
              <a:rPr lang="en-US" sz="2000" b="1" dirty="0" err="1"/>
              <a:t>aktivitet</a:t>
            </a:r>
            <a:r>
              <a:rPr lang="en-US" sz="2000" b="1" dirty="0"/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og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kulturbygg</a:t>
            </a:r>
            <a:r>
              <a:rPr lang="en-US" sz="2000" b="1" dirty="0">
                <a:solidFill>
                  <a:schemeClr val="bg1"/>
                </a:solidFill>
              </a:rPr>
              <a:t>”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 err="1"/>
              <a:t>Gjennomført</a:t>
            </a:r>
            <a:r>
              <a:rPr lang="en-US" sz="2000" b="1" dirty="0"/>
              <a:t> </a:t>
            </a:r>
            <a:r>
              <a:rPr lang="en-US" sz="2000" b="1" dirty="0" err="1"/>
              <a:t>geologisk</a:t>
            </a:r>
            <a:r>
              <a:rPr lang="en-US" sz="2000" b="1" dirty="0"/>
              <a:t> </a:t>
            </a:r>
            <a:r>
              <a:rPr lang="en-US" sz="2000" b="1" dirty="0" err="1"/>
              <a:t>undersøkelse</a:t>
            </a:r>
            <a:r>
              <a:rPr lang="en-US" sz="2000" b="1" dirty="0"/>
              <a:t>/</a:t>
            </a:r>
            <a:r>
              <a:rPr lang="en-US" sz="2000" b="1" dirty="0" err="1"/>
              <a:t>skredvurdering</a:t>
            </a:r>
            <a:endParaRPr lang="en-US" sz="2000" b="1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 err="1"/>
              <a:t>Søknad</a:t>
            </a:r>
            <a:r>
              <a:rPr lang="en-US" sz="2000" b="1" dirty="0"/>
              <a:t> om </a:t>
            </a:r>
            <a:r>
              <a:rPr lang="en-US" sz="2000" b="1" dirty="0" err="1"/>
              <a:t>dispensasjon</a:t>
            </a:r>
            <a:r>
              <a:rPr lang="en-US" sz="2000" b="1" dirty="0"/>
              <a:t> </a:t>
            </a:r>
            <a:r>
              <a:rPr lang="en-US" sz="2000" b="1" dirty="0" err="1"/>
              <a:t>fra</a:t>
            </a:r>
            <a:r>
              <a:rPr lang="en-US" sz="2000" b="1" dirty="0"/>
              <a:t> </a:t>
            </a:r>
            <a:r>
              <a:rPr lang="en-US" sz="2000" b="1" dirty="0" err="1"/>
              <a:t>vernebestemmelsene</a:t>
            </a:r>
            <a:r>
              <a:rPr lang="en-US" sz="2000" b="1" dirty="0"/>
              <a:t> er </a:t>
            </a:r>
            <a:r>
              <a:rPr lang="en-US" sz="2000" b="1" dirty="0" err="1"/>
              <a:t>sendt</a:t>
            </a:r>
            <a:r>
              <a:rPr lang="en-US" sz="2000" b="1" dirty="0"/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Fylkesmannen</a:t>
            </a:r>
            <a:r>
              <a:rPr lang="en-US" sz="2000" b="1" dirty="0"/>
              <a:t> – </a:t>
            </a:r>
            <a:r>
              <a:rPr lang="en-US" sz="2000" b="1" dirty="0" err="1"/>
              <a:t>innvilget</a:t>
            </a:r>
            <a:r>
              <a:rPr lang="en-US" sz="2000" b="1" dirty="0"/>
              <a:t> 17.12.2020</a:t>
            </a:r>
            <a:endParaRPr lang="en-US" sz="2000" b="1" dirty="0">
              <a:solidFill>
                <a:srgbClr val="FF0000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 err="1"/>
              <a:t>Søknad</a:t>
            </a:r>
            <a:r>
              <a:rPr lang="en-US" sz="2000" b="1" dirty="0"/>
              <a:t> om </a:t>
            </a:r>
            <a:r>
              <a:rPr lang="en-US" sz="2000" b="1" dirty="0" err="1"/>
              <a:t>byggetillatelse</a:t>
            </a:r>
            <a:r>
              <a:rPr lang="en-US" sz="2000" b="1" dirty="0"/>
              <a:t> - </a:t>
            </a:r>
            <a:r>
              <a:rPr lang="en-US" sz="2000" b="1" dirty="0" err="1"/>
              <a:t>innvilget</a:t>
            </a:r>
            <a:r>
              <a:rPr lang="en-US" sz="2000" b="1" dirty="0"/>
              <a:t> 11.12.2020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 err="1"/>
              <a:t>Søknad</a:t>
            </a:r>
            <a:r>
              <a:rPr lang="en-US" sz="2000" b="1" dirty="0"/>
              <a:t> om </a:t>
            </a:r>
            <a:r>
              <a:rPr lang="en-US" sz="2000" b="1" dirty="0" err="1"/>
              <a:t>dispensasjon</a:t>
            </a:r>
            <a:r>
              <a:rPr lang="en-US" sz="2000" b="1" dirty="0"/>
              <a:t> </a:t>
            </a:r>
            <a:r>
              <a:rPr lang="en-US" sz="2000" b="1" dirty="0" err="1"/>
              <a:t>fra</a:t>
            </a:r>
            <a:r>
              <a:rPr lang="en-US" sz="2000" b="1" dirty="0"/>
              <a:t> LNF-</a:t>
            </a:r>
            <a:r>
              <a:rPr lang="en-US" sz="2000" b="1" dirty="0" err="1"/>
              <a:t>område</a:t>
            </a:r>
            <a:r>
              <a:rPr lang="en-US" sz="2000" b="1" dirty="0"/>
              <a:t> - </a:t>
            </a:r>
            <a:r>
              <a:rPr lang="en-US" sz="2000" b="1" dirty="0" err="1"/>
              <a:t>innvilget</a:t>
            </a:r>
            <a:r>
              <a:rPr lang="en-US" sz="2000" b="1" dirty="0"/>
              <a:t> 11.12.2020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 err="1"/>
              <a:t>Spillemiddel-søknad</a:t>
            </a:r>
            <a:r>
              <a:rPr lang="en-US" sz="2000" b="1" dirty="0"/>
              <a:t> </a:t>
            </a:r>
            <a:r>
              <a:rPr lang="en-US" sz="2000" b="1" dirty="0" err="1"/>
              <a:t>sendt</a:t>
            </a:r>
            <a:r>
              <a:rPr lang="en-US" sz="2000" b="1" dirty="0"/>
              <a:t> – </a:t>
            </a:r>
            <a:r>
              <a:rPr lang="en-US" sz="2000" b="1" dirty="0" err="1"/>
              <a:t>rykket</a:t>
            </a:r>
            <a:r>
              <a:rPr lang="en-US" sz="2000" b="1" dirty="0"/>
              <a:t> </a:t>
            </a:r>
            <a:r>
              <a:rPr lang="en-US" sz="2000" b="1" dirty="0" err="1"/>
              <a:t>opp</a:t>
            </a:r>
            <a:r>
              <a:rPr lang="en-US" sz="2000" b="1" dirty="0"/>
              <a:t> </a:t>
            </a:r>
            <a:r>
              <a:rPr lang="en-US" sz="2000" b="1" dirty="0" err="1"/>
              <a:t>fra</a:t>
            </a:r>
            <a:r>
              <a:rPr lang="en-US" sz="2000" b="1" dirty="0"/>
              <a:t> 9. </a:t>
            </a:r>
            <a:r>
              <a:rPr lang="en-US" sz="2000" b="1" dirty="0" err="1"/>
              <a:t>til</a:t>
            </a:r>
            <a:r>
              <a:rPr lang="en-US" sz="2000" b="1" dirty="0"/>
              <a:t> 5. </a:t>
            </a:r>
            <a:r>
              <a:rPr lang="en-US" sz="2000" b="1" dirty="0" err="1"/>
              <a:t>plass</a:t>
            </a:r>
            <a:r>
              <a:rPr lang="en-US" sz="2000" b="1" dirty="0"/>
              <a:t> I Molde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 err="1"/>
              <a:t>Øvrige</a:t>
            </a:r>
            <a:r>
              <a:rPr lang="en-US" sz="2000" b="1" dirty="0"/>
              <a:t> </a:t>
            </a:r>
            <a:r>
              <a:rPr lang="en-US" sz="2000" b="1" dirty="0" err="1"/>
              <a:t>finansieringssøknader</a:t>
            </a:r>
            <a:r>
              <a:rPr lang="en-US" sz="2000" b="1" dirty="0"/>
              <a:t> </a:t>
            </a:r>
            <a:r>
              <a:rPr lang="en-US" sz="2000" b="1" dirty="0" err="1"/>
              <a:t>sendt</a:t>
            </a:r>
            <a:r>
              <a:rPr lang="en-US" sz="2000" b="1" dirty="0"/>
              <a:t> </a:t>
            </a:r>
            <a:r>
              <a:rPr lang="en-US" sz="2000" b="1" dirty="0" err="1"/>
              <a:t>og</a:t>
            </a:r>
            <a:r>
              <a:rPr lang="en-US" sz="2000" b="1" dirty="0"/>
              <a:t> </a:t>
            </a:r>
            <a:r>
              <a:rPr lang="en-US" sz="2000" b="1" dirty="0" err="1"/>
              <a:t>Innvilget</a:t>
            </a:r>
            <a:r>
              <a:rPr lang="en-US" sz="2000" b="1" dirty="0"/>
              <a:t> (!)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8C1FDE0A-7B06-4C8B-BED0-B40C24AF8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6911983-8E42-4B30-8DD1-A5CDB25C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</p:spTree>
    <p:extLst>
      <p:ext uri="{BB962C8B-B14F-4D97-AF65-F5344CB8AC3E}">
        <p14:creationId xmlns:p14="http://schemas.microsoft.com/office/powerpoint/2010/main" val="4184706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8DE74606-A31B-4642-9818-90B5F5B4050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8"/>
            <a:ext cx="12192000" cy="6864038"/>
          </a:xfr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975A0C4-E7D3-4D0A-80B6-4E5A802A5C49}"/>
              </a:ext>
            </a:extLst>
          </p:cNvPr>
          <p:cNvSpPr txBox="1"/>
          <p:nvPr/>
        </p:nvSpPr>
        <p:spPr>
          <a:xfrm>
            <a:off x="7565772" y="5103674"/>
            <a:ext cx="4430352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u="sng" dirty="0">
                <a:latin typeface="Arial Rounded MT Bold" panose="020F0704030504030204" pitchFamily="34" charset="0"/>
              </a:rPr>
              <a:t>EIENDOMSFORHOLD:</a:t>
            </a:r>
            <a:endParaRPr lang="nb-NO" sz="1600" u="sng" dirty="0"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latin typeface="Arial Rounded MT Bold" panose="020F0704030504030204" pitchFamily="34" charset="0"/>
              </a:rPr>
              <a:t>Opplysningsvesenets Fond – 259/1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latin typeface="Arial Rounded MT Bold" panose="020F0704030504030204" pitchFamily="34" charset="0"/>
              </a:rPr>
              <a:t>Helge Bugge – 259/3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latin typeface="Arial Rounded MT Bold" panose="020F0704030504030204" pitchFamily="34" charset="0"/>
              </a:rPr>
              <a:t>Oddvar Bugge – 260/1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latin typeface="Arial Rounded MT Bold" panose="020F0704030504030204" pitchFamily="34" charset="0"/>
              </a:rPr>
              <a:t>Knut Arne Bugge – 260/2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latin typeface="Arial Rounded MT Bold" panose="020F0704030504030204" pitchFamily="34" charset="0"/>
              </a:rPr>
              <a:t>Jan Arve Evensen – 258/1</a:t>
            </a:r>
          </a:p>
          <a:p>
            <a:pPr algn="r"/>
            <a:r>
              <a:rPr lang="nb-NO" sz="1600" dirty="0">
                <a:latin typeface="Arial Rounded MT Bold" panose="020F0704030504030204" pitchFamily="34" charset="0"/>
              </a:rPr>
              <a:t>INNGÅTT AVTALER MED ALLE</a:t>
            </a:r>
          </a:p>
        </p:txBody>
      </p:sp>
      <p:sp>
        <p:nvSpPr>
          <p:cNvPr id="13" name="Plassholder for bunntekst 12">
            <a:extLst>
              <a:ext uri="{FF2B5EF4-FFF2-40B4-BE49-F238E27FC236}">
                <a16:creationId xmlns:a16="http://schemas.microsoft.com/office/drawing/2014/main" id="{0F332883-F7B6-4B6F-85D5-DF370A3B3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C854051-9E5E-46C8-906D-F344A8ED4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</p:spTree>
    <p:extLst>
      <p:ext uri="{BB962C8B-B14F-4D97-AF65-F5344CB8AC3E}">
        <p14:creationId xmlns:p14="http://schemas.microsoft.com/office/powerpoint/2010/main" val="2540267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49C3D532-D0B0-46B0-966B-C2E036471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3" y="457200"/>
            <a:ext cx="6156630" cy="901817"/>
          </a:xfrm>
        </p:spPr>
        <p:txBody>
          <a:bodyPr anchor="ctr">
            <a:noAutofit/>
          </a:bodyPr>
          <a:lstStyle/>
          <a:p>
            <a:r>
              <a:rPr lang="nb-NO" sz="2400" dirty="0">
                <a:latin typeface="Arial Rounded MT Bold" panose="020F0704030504030204" pitchFamily="34" charset="0"/>
              </a:rPr>
              <a:t>Konklusjon fra geolog Jan Gunnar Opsal fra konsulentselskapet </a:t>
            </a:r>
            <a:r>
              <a:rPr lang="nb-NO" sz="24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Skrið as</a:t>
            </a:r>
            <a:r>
              <a:rPr lang="nb-NO" sz="24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b-NO" sz="2400" dirty="0">
              <a:latin typeface="Arial Rounded MT Bold" panose="020F0704030504030204" pitchFamily="34" charset="0"/>
            </a:endParaRPr>
          </a:p>
        </p:txBody>
      </p:sp>
      <p:pic>
        <p:nvPicPr>
          <p:cNvPr id="10" name="Plassholder for innhold 9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6F926E9B-A7B6-46A0-8E6A-210F22D38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501">
            <a:off x="6948786" y="252569"/>
            <a:ext cx="4488081" cy="6346809"/>
          </a:xfrm>
        </p:spPr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8D275A4-135E-4A2C-A414-3610FB65C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225" y="1359017"/>
            <a:ext cx="5978467" cy="5362458"/>
          </a:xfrm>
        </p:spPr>
        <p:txBody>
          <a:bodyPr anchor="ctr">
            <a:noAutofit/>
          </a:bodyPr>
          <a:lstStyle/>
          <a:p>
            <a:r>
              <a:rPr lang="nb-NO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DepCentury Old Style"/>
              </a:rPr>
              <a:t>«I det vurderte området er det betydelig fare for lokalt snøskred og fare for steinsprang på nordvest siden av Prestaksla. Den indikerte sti-traséen er derfor planlagt lenger vest</a:t>
            </a:r>
            <a:r>
              <a:rPr lang="nb-NO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DepCentury Old Style"/>
              </a:rPr>
              <a:t> </a:t>
            </a:r>
            <a:r>
              <a:rPr lang="nb-NO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DepCentury Old Style"/>
              </a:rPr>
              <a:t>i områder med akseptabel risiko (meget lav) for alle typer skred</a:t>
            </a:r>
            <a:r>
              <a:rPr lang="nb-NO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DepCentury Old Style"/>
              </a:rPr>
              <a:t>. </a:t>
            </a:r>
            <a:endParaRPr lang="nb-NO" sz="1800" dirty="0">
              <a:solidFill>
                <a:srgbClr val="000000"/>
              </a:solidFill>
              <a:effectLst/>
              <a:latin typeface="DepCentury Old Style"/>
              <a:ea typeface="Calibri" panose="020F0502020204030204" pitchFamily="34" charset="0"/>
              <a:cs typeface="DepCentury Old Style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 konkluderer også med at etablering av </a:t>
            </a:r>
            <a:r>
              <a:rPr lang="nb-NO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steintrapper vil være skred-reduserende</a:t>
            </a:r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enkelte områder. Prestaksla er et meget populært turmål og det har oppstått en </a:t>
            </a:r>
            <a:r>
              <a:rPr lang="nb-NO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betydelig sti-erosjon flere steder</a:t>
            </a:r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På lengre sikt, og i det ytterste kan denne erosjonen føre til at avrenning av vann vil erodere inn i nye løp eller videre ned i stiene som igjen </a:t>
            </a:r>
            <a:r>
              <a:rPr lang="nb-NO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 føre til utglidninger i terrenget</a:t>
            </a:r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 anbefales også som veiledende at nåværende vegetasjon bevares mest mulig som forebygging mot skred-relaterte hendelser.»</a:t>
            </a:r>
            <a:endParaRPr lang="nb-NO" sz="18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504B42-372C-432B-AE24-3D572F97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1A32FF9-62BF-4EE3-B64D-FA8D0DB9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</p:spTree>
    <p:extLst>
      <p:ext uri="{BB962C8B-B14F-4D97-AF65-F5344CB8AC3E}">
        <p14:creationId xmlns:p14="http://schemas.microsoft.com/office/powerpoint/2010/main" val="1857499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lassholder for innhold 8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24FB3877-6914-4585-9B55-AD6134AE411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96E65A6-D6A3-49C1-98EA-DDE709C5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n-NO">
                <a:solidFill>
                  <a:srgbClr val="FFFFFF"/>
                </a:solidFill>
              </a:rPr>
              <a:t>Orientering for Romsdalsbanken 09.04.2021</a:t>
            </a:r>
            <a:endParaRPr lang="nb-NO">
              <a:solidFill>
                <a:srgbClr val="FFFFFF"/>
              </a:solidFill>
            </a:endParaRP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9BCF646-6AEC-4DAE-9920-55585147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</a:p>
        </p:txBody>
      </p:sp>
    </p:spTree>
    <p:extLst>
      <p:ext uri="{BB962C8B-B14F-4D97-AF65-F5344CB8AC3E}">
        <p14:creationId xmlns:p14="http://schemas.microsoft.com/office/powerpoint/2010/main" val="2502458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169729-E862-4ADC-B878-65FBEE603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8" y="457200"/>
            <a:ext cx="4237761" cy="97026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nb-NO" sz="2800" dirty="0">
                <a:latin typeface="Arial Rounded MT Bold" panose="020F0704030504030204" pitchFamily="34" charset="0"/>
              </a:rPr>
              <a:t>Planlagte tiltak – </a:t>
            </a:r>
            <a:br>
              <a:rPr lang="nb-NO" sz="2800" dirty="0">
                <a:latin typeface="Arial Rounded MT Bold" panose="020F0704030504030204" pitchFamily="34" charset="0"/>
              </a:rPr>
            </a:br>
            <a:r>
              <a:rPr lang="nb-NO" sz="2800" dirty="0">
                <a:latin typeface="Arial Rounded MT Bold" panose="020F0704030504030204" pitchFamily="34" charset="0"/>
              </a:rPr>
              <a:t>1. byggetrinn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1028994-E4EB-4B3F-B00B-65B903192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918" y="1557196"/>
            <a:ext cx="4321106" cy="479915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42900" lvl="0" indent="-342900">
              <a:buBlip>
                <a:blip r:embed="rId3"/>
              </a:buBlip>
            </a:pPr>
            <a:r>
              <a:rPr lang="nb-NO" sz="1800" dirty="0">
                <a:latin typeface="Arial Rounded MT Bold" panose="020F0704030504030204" pitchFamily="34" charset="0"/>
              </a:rPr>
              <a:t>Utbedring av parti med blottlagte/utvaskede røtter mellom </a:t>
            </a:r>
            <a:r>
              <a:rPr lang="nb-NO" sz="1800" b="1" dirty="0">
                <a:latin typeface="Arial Rounded MT Bold" panose="020F0704030504030204" pitchFamily="34" charset="0"/>
              </a:rPr>
              <a:t>Teppingsmyra</a:t>
            </a:r>
            <a:r>
              <a:rPr lang="nb-NO" sz="1800" dirty="0">
                <a:latin typeface="Arial Rounded MT Bold" panose="020F0704030504030204" pitchFamily="34" charset="0"/>
              </a:rPr>
              <a:t> og </a:t>
            </a:r>
            <a:r>
              <a:rPr lang="nb-NO" sz="1800" b="1" dirty="0">
                <a:latin typeface="Arial Rounded MT Bold" panose="020F0704030504030204" pitchFamily="34" charset="0"/>
              </a:rPr>
              <a:t>Buktasetra</a:t>
            </a:r>
            <a:r>
              <a:rPr lang="nb-NO" sz="1800" dirty="0">
                <a:latin typeface="Arial Rounded MT Bold" panose="020F0704030504030204" pitchFamily="34" charset="0"/>
              </a:rPr>
              <a:t>.</a:t>
            </a:r>
          </a:p>
          <a:p>
            <a:pPr marL="342900" lvl="0" indent="-342900">
              <a:buBlip>
                <a:blip r:embed="rId3"/>
              </a:buBlip>
            </a:pPr>
            <a:r>
              <a:rPr lang="nb-NO" sz="1800" dirty="0">
                <a:latin typeface="Arial Rounded MT Bold" panose="020F0704030504030204" pitchFamily="34" charset="0"/>
              </a:rPr>
              <a:t>Bygging av steintrapper i de bratteste partiene nedenfor </a:t>
            </a:r>
            <a:r>
              <a:rPr lang="nb-NO" sz="1800" b="1" dirty="0">
                <a:latin typeface="Arial Rounded MT Bold" panose="020F0704030504030204" pitchFamily="34" charset="0"/>
              </a:rPr>
              <a:t>Buktasetra</a:t>
            </a:r>
            <a:r>
              <a:rPr lang="nb-NO" sz="1800" dirty="0">
                <a:latin typeface="Arial Rounded MT Bold" panose="020F0704030504030204" pitchFamily="34" charset="0"/>
              </a:rPr>
              <a:t>.</a:t>
            </a:r>
          </a:p>
          <a:p>
            <a:pPr marL="342900" lvl="0" indent="-342900">
              <a:buBlip>
                <a:blip r:embed="rId3"/>
              </a:buBlip>
            </a:pPr>
            <a:r>
              <a:rPr lang="nb-NO" sz="1800" dirty="0">
                <a:latin typeface="Arial Rounded MT Bold" panose="020F0704030504030204" pitchFamily="34" charset="0"/>
              </a:rPr>
              <a:t>Bru/klopp for kryssing av </a:t>
            </a:r>
            <a:r>
              <a:rPr lang="nb-NO" sz="1800" b="1" dirty="0" err="1">
                <a:latin typeface="Arial Rounded MT Bold" panose="020F0704030504030204" pitchFamily="34" charset="0"/>
              </a:rPr>
              <a:t>Prestbekken</a:t>
            </a:r>
            <a:r>
              <a:rPr lang="nb-NO" sz="1800" b="1" dirty="0">
                <a:latin typeface="Arial Rounded MT Bold" panose="020F0704030504030204" pitchFamily="34" charset="0"/>
              </a:rPr>
              <a:t> (?)</a:t>
            </a:r>
            <a:endParaRPr lang="nb-NO" sz="1800" dirty="0">
              <a:latin typeface="Arial Rounded MT Bold" panose="020F0704030504030204" pitchFamily="34" charset="0"/>
            </a:endParaRPr>
          </a:p>
          <a:p>
            <a:pPr marL="342900" lvl="0" indent="-342900">
              <a:buBlip>
                <a:blip r:embed="rId3"/>
              </a:buBlip>
            </a:pPr>
            <a:r>
              <a:rPr lang="nb-NO" sz="1800" dirty="0">
                <a:latin typeface="Arial Rounded MT Bold" panose="020F0704030504030204" pitchFamily="34" charset="0"/>
              </a:rPr>
              <a:t>Steintrapper i de bratteste partiene fra </a:t>
            </a:r>
            <a:r>
              <a:rPr lang="nb-NO" sz="1800" dirty="0" err="1">
                <a:latin typeface="Arial Rounded MT Bold" panose="020F0704030504030204" pitchFamily="34" charset="0"/>
              </a:rPr>
              <a:t>Prestbekken</a:t>
            </a:r>
            <a:r>
              <a:rPr lang="nb-NO" sz="1800" dirty="0">
                <a:latin typeface="Arial Rounded MT Bold" panose="020F0704030504030204" pitchFamily="34" charset="0"/>
              </a:rPr>
              <a:t> og østover mot Stordalen (trasé A)</a:t>
            </a:r>
          </a:p>
          <a:p>
            <a:pPr marL="342900" lvl="0" indent="-342900">
              <a:buBlip>
                <a:blip r:embed="rId3"/>
              </a:buBlip>
            </a:pPr>
            <a:r>
              <a:rPr lang="nb-NO" sz="1800" dirty="0">
                <a:latin typeface="Arial Rounded MT Bold" panose="020F0704030504030204" pitchFamily="34" charset="0"/>
              </a:rPr>
              <a:t>Steinklopper og -trapper på nærmere angitte deler av trasé A.</a:t>
            </a:r>
          </a:p>
          <a:p>
            <a:pPr marL="342900" lvl="0" indent="-342900">
              <a:buBlip>
                <a:blip r:embed="rId3"/>
              </a:buBlip>
            </a:pPr>
            <a:r>
              <a:rPr lang="nb-NO" sz="1800" dirty="0">
                <a:latin typeface="Arial Rounded MT Bold" panose="020F0704030504030204" pitchFamily="34" charset="0"/>
              </a:rPr>
              <a:t>Steintrapper i store deler av strekningen fra Bytingsbekken til toppen av Prestaksla (trasé B).</a:t>
            </a:r>
          </a:p>
          <a:p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AFAAA1E-238B-4CC0-8D92-7E3DB08AF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Orientering for Romsdalsbanken 09.04.2021</a:t>
            </a:r>
            <a:endParaRPr lang="nb-NO"/>
          </a:p>
        </p:txBody>
      </p:sp>
      <p:pic>
        <p:nvPicPr>
          <p:cNvPr id="11" name="Plassholder for bilde 10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6FFCB1FB-C36C-4E6C-9F62-B318D209D8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" r="8523"/>
          <a:stretch>
            <a:fillRect/>
          </a:stretch>
        </p:blipFill>
        <p:spPr>
          <a:xfrm>
            <a:off x="4601024" y="457201"/>
            <a:ext cx="7470976" cy="5899150"/>
          </a:xfr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1DB9434-7F94-420B-ADEF-E941D2D7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17.12.2020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2118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1449</Words>
  <Application>Microsoft Office PowerPoint</Application>
  <PresentationFormat>Widescreen</PresentationFormat>
  <Paragraphs>248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Rounded MT Bold</vt:lpstr>
      <vt:lpstr>Calibri</vt:lpstr>
      <vt:lpstr>Calibri Light</vt:lpstr>
      <vt:lpstr>Courier New</vt:lpstr>
      <vt:lpstr>DepCentury Old Style</vt:lpstr>
      <vt:lpstr>Office-tema</vt:lpstr>
      <vt:lpstr>PowerPoint Presentation</vt:lpstr>
      <vt:lpstr>PowerPoint Presentation</vt:lpstr>
      <vt:lpstr>Deler av stien ligger innenfor Prestaksla Natur-reservat</vt:lpstr>
      <vt:lpstr>Forprosjekt - finansiering</vt:lpstr>
      <vt:lpstr>STATUS FOR STI -PROSJEKTET</vt:lpstr>
      <vt:lpstr>PowerPoint Presentation</vt:lpstr>
      <vt:lpstr>Konklusjon fra geolog Jan Gunnar Opsal fra konsulentselskapet Skrið as </vt:lpstr>
      <vt:lpstr>PowerPoint Presentation</vt:lpstr>
      <vt:lpstr>Planlagte tiltak –  1. byggetrinn</vt:lpstr>
      <vt:lpstr>PowerPoint Presentation</vt:lpstr>
      <vt:lpstr>Nøkkeltall for prosjektet</vt:lpstr>
      <vt:lpstr>Investeringsbudsjett – 1. byggetrinn</vt:lpstr>
      <vt:lpstr>FINANSIERINGSPLAN</vt:lpstr>
      <vt:lpstr>STIMERKING PÅGÅR</vt:lpstr>
      <vt:lpstr>PowerPoint Presentation</vt:lpstr>
      <vt:lpstr>Synergi-effekter </vt:lpstr>
      <vt:lpstr>Historisk bakgrunn</vt:lpstr>
      <vt:lpstr>Prestaksla-stien - en del av Eidsvågtravsersen</vt:lpstr>
      <vt:lpstr>Sherpastier i Norge</vt:lpstr>
      <vt:lpstr>Uttalelser med støtte til prosjektet</vt:lpstr>
      <vt:lpstr>PowerPoint Presentation</vt:lpstr>
      <vt:lpstr>MARKEDSFØRING/ INFORMASJON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Ulrik Sverdrup Molton</dc:creator>
  <cp:lastModifiedBy>Ivar Øyen</cp:lastModifiedBy>
  <cp:revision>2</cp:revision>
  <dcterms:created xsi:type="dcterms:W3CDTF">2020-12-17T16:12:51Z</dcterms:created>
  <dcterms:modified xsi:type="dcterms:W3CDTF">2021-05-09T06:07:50Z</dcterms:modified>
</cp:coreProperties>
</file>